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ira Code Light" panose="020B0809050000020004" pitchFamily="49" charset="0"/>
      <p:regular r:id="rId16"/>
    </p:embeddedFont>
    <p:embeddedFont>
      <p:font typeface="Fira Code Light Bold" panose="020B0604020202020204" charset="0"/>
      <p:regular r:id="rId17"/>
    </p:embeddedFont>
    <p:embeddedFont>
      <p:font typeface="Inria Serif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4" d="100"/>
          <a:sy n="44" d="100"/>
        </p:scale>
        <p:origin x="452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53.png"/><Relationship Id="rId5" Type="http://schemas.openxmlformats.org/officeDocument/2006/relationships/image" Target="../media/image10.png"/><Relationship Id="rId10" Type="http://schemas.openxmlformats.org/officeDocument/2006/relationships/image" Target="../media/image12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12" Type="http://schemas.openxmlformats.org/officeDocument/2006/relationships/image" Target="../media/image26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1.png"/><Relationship Id="rId3" Type="http://schemas.openxmlformats.org/officeDocument/2006/relationships/image" Target="../media/image31.jpeg"/><Relationship Id="rId7" Type="http://schemas.openxmlformats.org/officeDocument/2006/relationships/image" Target="../media/image28.svg"/><Relationship Id="rId12" Type="http://schemas.openxmlformats.org/officeDocument/2006/relationships/image" Target="../media/image36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20.png"/><Relationship Id="rId10" Type="http://schemas.openxmlformats.org/officeDocument/2006/relationships/image" Target="../media/image34.svg"/><Relationship Id="rId4" Type="http://schemas.openxmlformats.org/officeDocument/2006/relationships/image" Target="../media/image7.png"/><Relationship Id="rId9" Type="http://schemas.openxmlformats.org/officeDocument/2006/relationships/image" Target="../media/image33.png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12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34.svg"/><Relationship Id="rId5" Type="http://schemas.openxmlformats.org/officeDocument/2006/relationships/image" Target="../media/image11.png"/><Relationship Id="rId15" Type="http://schemas.openxmlformats.org/officeDocument/2006/relationships/image" Target="../media/image41.svg"/><Relationship Id="rId10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36.sv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12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34.svg"/><Relationship Id="rId5" Type="http://schemas.openxmlformats.org/officeDocument/2006/relationships/image" Target="../media/image11.png"/><Relationship Id="rId15" Type="http://schemas.openxmlformats.org/officeDocument/2006/relationships/image" Target="../media/image41.svg"/><Relationship Id="rId10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36.sv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2.png"/><Relationship Id="rId7" Type="http://schemas.openxmlformats.org/officeDocument/2006/relationships/image" Target="../media/image1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43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12" Type="http://schemas.openxmlformats.org/officeDocument/2006/relationships/image" Target="../media/image55.svg"/><Relationship Id="rId2" Type="http://schemas.openxmlformats.org/officeDocument/2006/relationships/image" Target="../media/image30.jpe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5" Type="http://schemas.openxmlformats.org/officeDocument/2006/relationships/image" Target="../media/image11.png"/><Relationship Id="rId10" Type="http://schemas.openxmlformats.org/officeDocument/2006/relationships/image" Target="../media/image2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39627" y="83467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45651"/>
          <a:stretch>
            <a:fillRect/>
          </a:stretch>
        </p:blipFill>
        <p:spPr>
          <a:xfrm rot="-10800000">
            <a:off x="0" y="9429737"/>
            <a:ext cx="18288000" cy="8572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324735">
            <a:off x="10332955" y="8977299"/>
            <a:ext cx="10981400" cy="33414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11756487" y="4696192"/>
            <a:ext cx="2591107" cy="58888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24714" y="1028700"/>
            <a:ext cx="9106933" cy="65114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719065" y="1834658"/>
            <a:ext cx="12849871" cy="66176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828382">
            <a:off x="-2462021" y="-3393433"/>
            <a:ext cx="11062248" cy="39824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2461">
            <a:off x="-5593546" y="-3910480"/>
            <a:ext cx="14574684" cy="443486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229626" y="7270605"/>
            <a:ext cx="9908003" cy="2885588"/>
            <a:chOff x="10437" y="-76248"/>
            <a:chExt cx="2609515" cy="759990"/>
          </a:xfrm>
        </p:grpSpPr>
        <p:sp>
          <p:nvSpPr>
            <p:cNvPr id="11" name="Freeform 11"/>
            <p:cNvSpPr/>
            <p:nvPr/>
          </p:nvSpPr>
          <p:spPr>
            <a:xfrm>
              <a:off x="10437" y="-76248"/>
              <a:ext cx="2609515" cy="186295"/>
            </a:xfrm>
            <a:custGeom>
              <a:avLst/>
              <a:gdLst/>
              <a:ahLst/>
              <a:cxnLst/>
              <a:rect l="l" t="t" r="r" b="b"/>
              <a:pathLst>
                <a:path w="2609515" h="186295">
                  <a:moveTo>
                    <a:pt x="0" y="0"/>
                  </a:moveTo>
                  <a:lnTo>
                    <a:pt x="2609515" y="0"/>
                  </a:lnTo>
                  <a:lnTo>
                    <a:pt x="2609515" y="186295"/>
                  </a:lnTo>
                  <a:lnTo>
                    <a:pt x="0" y="186295"/>
                  </a:ln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574225" y="185926"/>
              <a:ext cx="1553108" cy="497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231815"/>
                  </a:solidFill>
                  <a:latin typeface="Fira Code Light"/>
                </a:rPr>
                <a:t>FOR PRIMARY SCHOOL STUDETNS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932015" y="9086863"/>
            <a:ext cx="342874" cy="34287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325127" y="2817627"/>
            <a:ext cx="2721177" cy="67689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609352" y="847640"/>
            <a:ext cx="792381" cy="86814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93796" y="3290470"/>
            <a:ext cx="12981682" cy="38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5"/>
              </a:lnSpc>
            </a:pPr>
            <a:r>
              <a:rPr lang="en-US" sz="14855" spc="-297" dirty="0">
                <a:solidFill>
                  <a:srgbClr val="231815"/>
                </a:solidFill>
                <a:latin typeface="Inria Serif"/>
              </a:rPr>
              <a:t>Student </a:t>
            </a:r>
          </a:p>
          <a:p>
            <a:pPr algn="ctr">
              <a:lnSpc>
                <a:spcPts val="14855"/>
              </a:lnSpc>
              <a:spcBef>
                <a:spcPct val="0"/>
              </a:spcBef>
            </a:pPr>
            <a:r>
              <a:rPr lang="en-US" sz="14855" spc="-297" dirty="0">
                <a:solidFill>
                  <a:srgbClr val="231815"/>
                </a:solidFill>
                <a:latin typeface="Inria Serif"/>
              </a:rPr>
              <a:t>            Feedback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 rot="5930912">
            <a:off x="12742824" y="-6635513"/>
            <a:ext cx="4811116" cy="10182256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4699407" y="1458061"/>
            <a:ext cx="1828800" cy="1828800"/>
            <a:chOff x="0" y="0"/>
            <a:chExt cx="3251200" cy="325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225800"/>
                  </a:lnTo>
                  <a:cubicBezTo>
                    <a:pt x="0" y="3239833"/>
                    <a:pt x="11372" y="3251200"/>
                    <a:pt x="25400" y="3251200"/>
                  </a:cubicBezTo>
                  <a:lnTo>
                    <a:pt x="3225800" y="3251200"/>
                  </a:lnTo>
                  <a:cubicBezTo>
                    <a:pt x="3239833" y="3251200"/>
                    <a:pt x="3251200" y="3239833"/>
                    <a:pt x="3251200" y="3225800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CADBE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52400" y="225425"/>
              <a:ext cx="2946400" cy="27717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231815"/>
                  </a:solidFill>
                  <a:latin typeface="Fira Code Light"/>
                </a:rPr>
                <a:t>what question to be asked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699407" y="3614556"/>
            <a:ext cx="1828800" cy="1828800"/>
            <a:chOff x="0" y="0"/>
            <a:chExt cx="3251200" cy="325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225800"/>
                  </a:lnTo>
                  <a:cubicBezTo>
                    <a:pt x="0" y="3239833"/>
                    <a:pt x="11372" y="3251200"/>
                    <a:pt x="25400" y="3251200"/>
                  </a:cubicBezTo>
                  <a:lnTo>
                    <a:pt x="3225800" y="3251200"/>
                  </a:lnTo>
                  <a:cubicBezTo>
                    <a:pt x="3239833" y="3251200"/>
                    <a:pt x="3251200" y="3239833"/>
                    <a:pt x="3251200" y="3225800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FEFAB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52400" y="225425"/>
              <a:ext cx="2946400" cy="27717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231815"/>
                  </a:solidFill>
                  <a:latin typeface="Fira Code Light"/>
                </a:rPr>
                <a:t>what are the parameter to be used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5148382" y="7166944"/>
            <a:ext cx="3501326" cy="838641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962281" y="1046729"/>
            <a:ext cx="1303052" cy="58637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9903917" flipH="1" flipV="1">
            <a:off x="-1457218" y="4931855"/>
            <a:ext cx="4734921" cy="1248297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693796" y="6978416"/>
            <a:ext cx="1949930" cy="22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sz="1699" spc="-33" dirty="0">
                <a:solidFill>
                  <a:srgbClr val="231815"/>
                </a:solidFill>
                <a:latin typeface="Fira Code Light"/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874002" y="4133775"/>
            <a:ext cx="4865779" cy="17516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1202" y="0"/>
            <a:ext cx="9106933" cy="65114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15488289" y="3467405"/>
            <a:ext cx="2591107" cy="5888879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05202" y="1055117"/>
          <a:ext cx="16054098" cy="7908997"/>
        </p:xfrm>
        <a:graphic>
          <a:graphicData uri="http://schemas.openxmlformats.org/drawingml/2006/table">
            <a:tbl>
              <a:tblPr/>
              <a:tblGrid>
                <a:gridCol w="8027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2303">
                <a:tc gridSpan="2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7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7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694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7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7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4833569" y="8722759"/>
            <a:ext cx="522201" cy="535541"/>
            <a:chOff x="0" y="0"/>
            <a:chExt cx="812800" cy="833564"/>
          </a:xfrm>
        </p:grpSpPr>
        <p:sp>
          <p:nvSpPr>
            <p:cNvPr id="7" name="Freeform 7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91689" y="2067465"/>
            <a:ext cx="2027749" cy="2027749"/>
            <a:chOff x="0" y="0"/>
            <a:chExt cx="3604888" cy="36048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04888" cy="3604888"/>
            </a:xfrm>
            <a:custGeom>
              <a:avLst/>
              <a:gdLst/>
              <a:ahLst/>
              <a:cxnLst/>
              <a:rect l="l" t="t" r="r" b="b"/>
              <a:pathLst>
                <a:path w="3604888" h="3604888">
                  <a:moveTo>
                    <a:pt x="3604888" y="25400"/>
                  </a:moveTo>
                  <a:cubicBezTo>
                    <a:pt x="3604888" y="11372"/>
                    <a:pt x="3593521" y="0"/>
                    <a:pt x="3579488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579488"/>
                  </a:lnTo>
                  <a:cubicBezTo>
                    <a:pt x="0" y="3593521"/>
                    <a:pt x="11372" y="3604888"/>
                    <a:pt x="25400" y="3604888"/>
                  </a:cubicBezTo>
                  <a:lnTo>
                    <a:pt x="3579488" y="3604888"/>
                  </a:lnTo>
                  <a:cubicBezTo>
                    <a:pt x="3593521" y="3604888"/>
                    <a:pt x="3604888" y="3593521"/>
                    <a:pt x="3604888" y="3579488"/>
                  </a:cubicBezTo>
                  <a:lnTo>
                    <a:pt x="3604888" y="25400"/>
                  </a:lnTo>
                  <a:close/>
                </a:path>
              </a:pathLst>
            </a:custGeom>
            <a:solidFill>
              <a:srgbClr val="CADBE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52400" y="225425"/>
              <a:ext cx="2946400" cy="2771775"/>
            </a:xfrm>
            <a:prstGeom prst="rect">
              <a:avLst/>
            </a:prstGeom>
          </p:spPr>
          <p:txBody>
            <a:bodyPr lIns="63500" tIns="63500" rIns="63500" bIns="63500" rtlCol="0" anchor="t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231815"/>
                  </a:solidFill>
                  <a:latin typeface="Fira Code Light Bold"/>
                </a:rPr>
                <a:t>Emoji Selection</a:t>
              </a:r>
            </a:p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>
                  <a:solidFill>
                    <a:srgbClr val="231815"/>
                  </a:solidFill>
                  <a:latin typeface="Fira Code Light"/>
                </a:rPr>
                <a:t>for the questions of range type of answers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5769" y="4583044"/>
            <a:ext cx="1828800" cy="1828800"/>
            <a:chOff x="0" y="0"/>
            <a:chExt cx="3251200" cy="325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225800"/>
                  </a:lnTo>
                  <a:cubicBezTo>
                    <a:pt x="0" y="3239833"/>
                    <a:pt x="11372" y="3251200"/>
                    <a:pt x="25400" y="3251200"/>
                  </a:cubicBezTo>
                  <a:lnTo>
                    <a:pt x="3225800" y="3251200"/>
                  </a:lnTo>
                  <a:cubicBezTo>
                    <a:pt x="3239833" y="3251200"/>
                    <a:pt x="3251200" y="3239833"/>
                    <a:pt x="3251200" y="3225800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FEFAB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52400" y="225425"/>
              <a:ext cx="2946400" cy="2771775"/>
            </a:xfrm>
            <a:prstGeom prst="rect">
              <a:avLst/>
            </a:prstGeom>
          </p:spPr>
          <p:txBody>
            <a:bodyPr lIns="190500" tIns="190500" rIns="190500" bIns="190500" rtlCol="0" anchor="t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>
                  <a:solidFill>
                    <a:srgbClr val="231815"/>
                  </a:solidFill>
                  <a:latin typeface="Fira Code Light Bold"/>
                </a:rPr>
                <a:t>Grouping like things together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00047" y="2981865"/>
            <a:ext cx="1828800" cy="1828800"/>
            <a:chOff x="0" y="0"/>
            <a:chExt cx="3251200" cy="325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225800"/>
                  </a:lnTo>
                  <a:cubicBezTo>
                    <a:pt x="0" y="3239833"/>
                    <a:pt x="11372" y="3251200"/>
                    <a:pt x="25400" y="3251200"/>
                  </a:cubicBezTo>
                  <a:lnTo>
                    <a:pt x="3225800" y="3251200"/>
                  </a:lnTo>
                  <a:cubicBezTo>
                    <a:pt x="3239833" y="3251200"/>
                    <a:pt x="3251200" y="3239833"/>
                    <a:pt x="3251200" y="3225800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CADBE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52400" y="225425"/>
              <a:ext cx="2946400" cy="2771775"/>
            </a:xfrm>
            <a:prstGeom prst="rect">
              <a:avLst/>
            </a:prstGeom>
          </p:spPr>
          <p:txBody>
            <a:bodyPr lIns="63500" tIns="63500" rIns="63500" bIns="63500" rtlCol="0" anchor="t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231815"/>
                  </a:solidFill>
                  <a:latin typeface="Fira Code Light Bold"/>
                </a:rPr>
                <a:t>Match the following</a:t>
              </a:r>
            </a:p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>
                  <a:solidFill>
                    <a:srgbClr val="231815"/>
                  </a:solidFill>
                  <a:latin typeface="Fira Code Light"/>
                </a:rPr>
                <a:t>for prioritizing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22029" y="4095215"/>
            <a:ext cx="1828800" cy="2125319"/>
            <a:chOff x="0" y="0"/>
            <a:chExt cx="3251200" cy="377834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51200" cy="3778345"/>
            </a:xfrm>
            <a:custGeom>
              <a:avLst/>
              <a:gdLst/>
              <a:ahLst/>
              <a:cxnLst/>
              <a:rect l="l" t="t" r="r" b="b"/>
              <a:pathLst>
                <a:path w="3251200" h="3778345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752945"/>
                  </a:lnTo>
                  <a:cubicBezTo>
                    <a:pt x="0" y="3766979"/>
                    <a:pt x="11372" y="3778345"/>
                    <a:pt x="25400" y="3778345"/>
                  </a:cubicBezTo>
                  <a:lnTo>
                    <a:pt x="3225800" y="3778345"/>
                  </a:lnTo>
                  <a:cubicBezTo>
                    <a:pt x="3239833" y="3778345"/>
                    <a:pt x="3251200" y="3766979"/>
                    <a:pt x="3251200" y="3752945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52400" y="225425"/>
              <a:ext cx="2946400" cy="2771775"/>
            </a:xfrm>
            <a:prstGeom prst="rect">
              <a:avLst/>
            </a:prstGeom>
          </p:spPr>
          <p:txBody>
            <a:bodyPr lIns="190500" tIns="190500" rIns="190500" bIns="190500" rtlCol="0" anchor="t"/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231815"/>
                  </a:solidFill>
                  <a:latin typeface="Fira Code Light Bold"/>
                </a:rPr>
                <a:t>Audio recording</a:t>
              </a:r>
            </a:p>
            <a:p>
              <a:pPr marL="0" lvl="0" indent="0" algn="ctr">
                <a:lnSpc>
                  <a:spcPts val="195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231815"/>
                  </a:solidFill>
                  <a:latin typeface="Fira Code Light"/>
                </a:rPr>
                <a:t>for the answers of no possible options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22354" y="3467405"/>
            <a:ext cx="1828800" cy="2125319"/>
            <a:chOff x="0" y="0"/>
            <a:chExt cx="3251200" cy="37783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51200" cy="3778345"/>
            </a:xfrm>
            <a:custGeom>
              <a:avLst/>
              <a:gdLst/>
              <a:ahLst/>
              <a:cxnLst/>
              <a:rect l="l" t="t" r="r" b="b"/>
              <a:pathLst>
                <a:path w="3251200" h="3778345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752945"/>
                  </a:lnTo>
                  <a:cubicBezTo>
                    <a:pt x="0" y="3766979"/>
                    <a:pt x="11372" y="3778345"/>
                    <a:pt x="25400" y="3778345"/>
                  </a:cubicBezTo>
                  <a:lnTo>
                    <a:pt x="3225800" y="3778345"/>
                  </a:lnTo>
                  <a:cubicBezTo>
                    <a:pt x="3239833" y="3778345"/>
                    <a:pt x="3251200" y="3766979"/>
                    <a:pt x="3251200" y="3752945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FEFAB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52400" y="225425"/>
              <a:ext cx="2946400" cy="2771775"/>
            </a:xfrm>
            <a:prstGeom prst="rect">
              <a:avLst/>
            </a:prstGeom>
          </p:spPr>
          <p:txBody>
            <a:bodyPr lIns="190500" tIns="190500" rIns="190500" bIns="190500" rtlCol="0" anchor="t"/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231815"/>
                  </a:solidFill>
                  <a:latin typeface="Fira Code Light Bold"/>
                </a:rPr>
                <a:t>Fill in the blanks</a:t>
              </a:r>
            </a:p>
            <a:p>
              <a:pPr marL="0" lvl="0" indent="0" algn="ctr">
                <a:lnSpc>
                  <a:spcPts val="195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231815"/>
                  </a:solidFill>
                  <a:latin typeface="Fira Code Light"/>
                </a:rPr>
                <a:t>a different way of choosing things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32231" y="8722759"/>
            <a:ext cx="522201" cy="535541"/>
            <a:chOff x="0" y="0"/>
            <a:chExt cx="812800" cy="833564"/>
          </a:xfrm>
        </p:grpSpPr>
        <p:sp>
          <p:nvSpPr>
            <p:cNvPr id="25" name="Freeform 25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2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23847" y="789082"/>
            <a:ext cx="2138969" cy="53206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 t="28812"/>
          <a:stretch>
            <a:fillRect/>
          </a:stretch>
        </p:blipFill>
        <p:spPr>
          <a:xfrm rot="-10800000">
            <a:off x="0" y="9164138"/>
            <a:ext cx="18288000" cy="112286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704620" y="5026546"/>
            <a:ext cx="627980" cy="359780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204105">
            <a:off x="17284359" y="164226"/>
            <a:ext cx="792381" cy="86814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204105">
            <a:off x="8836061" y="1452892"/>
            <a:ext cx="792381" cy="86814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rcRect l="22433" r="4269"/>
          <a:stretch>
            <a:fillRect/>
          </a:stretch>
        </p:blipFill>
        <p:spPr>
          <a:xfrm>
            <a:off x="219708" y="100336"/>
            <a:ext cx="2455776" cy="2441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5973">
            <a:off x="11988562" y="7662892"/>
            <a:ext cx="7914582" cy="91630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995713">
            <a:off x="1878579" y="5093927"/>
            <a:ext cx="4811116" cy="101822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59402" y="7582866"/>
            <a:ext cx="18606803" cy="159569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40047" y="425444"/>
            <a:ext cx="13605805" cy="4114800"/>
            <a:chOff x="0" y="0"/>
            <a:chExt cx="18141074" cy="5486400"/>
          </a:xfrm>
        </p:grpSpPr>
        <p:sp>
          <p:nvSpPr>
            <p:cNvPr id="7" name="TextBox 7"/>
            <p:cNvSpPr txBox="1"/>
            <p:nvPr/>
          </p:nvSpPr>
          <p:spPr>
            <a:xfrm>
              <a:off x="2221250" y="-171450"/>
              <a:ext cx="13698575" cy="1890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99"/>
                </a:lnSpc>
              </a:pPr>
              <a:r>
                <a:rPr lang="en-US" sz="8499">
                  <a:solidFill>
                    <a:srgbClr val="231815"/>
                  </a:solidFill>
                  <a:latin typeface="Inria Serif"/>
                </a:rPr>
                <a:t>Feedback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26055"/>
              <a:ext cx="18141074" cy="2760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31815"/>
                  </a:solidFill>
                  <a:latin typeface="Fira Code Light"/>
                </a:rPr>
                <a:t>Feedback in simple terms is the information about individual performance or behaviour with the intention of improving 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231815"/>
                </a:solidFill>
                <a:latin typeface="Fira Code Light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31815"/>
                  </a:solidFill>
                  <a:latin typeface="Fira Code Light"/>
                </a:rPr>
                <a:t>It can either be positive or negative and can be taken verbally, audio etc etc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936213" y="4678929"/>
            <a:ext cx="4180758" cy="77962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793146" y="8909243"/>
            <a:ext cx="2466893" cy="111010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7064" y="737863"/>
            <a:ext cx="1949930" cy="190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sz="1699" spc="-33">
                <a:solidFill>
                  <a:srgbClr val="231815"/>
                </a:solidFill>
                <a:latin typeface="Fira Code Light"/>
              </a:rPr>
              <a:t>manifesting ~ manifesting ~ manifesting ~ 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342492" y="-349711"/>
            <a:ext cx="2519113" cy="251065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21309" y="7198764"/>
            <a:ext cx="2741440" cy="25769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772806" y="359120"/>
            <a:ext cx="972987" cy="1801828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3009248" y="7582866"/>
            <a:ext cx="2582551" cy="529434"/>
            <a:chOff x="0" y="0"/>
            <a:chExt cx="680178" cy="1394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0178" cy="139440"/>
            </a:xfrm>
            <a:custGeom>
              <a:avLst/>
              <a:gdLst/>
              <a:ahLst/>
              <a:cxnLst/>
              <a:rect l="l" t="t" r="r" b="b"/>
              <a:pathLst>
                <a:path w="680178" h="139440">
                  <a:moveTo>
                    <a:pt x="0" y="0"/>
                  </a:moveTo>
                  <a:lnTo>
                    <a:pt x="680178" y="0"/>
                  </a:lnTo>
                  <a:lnTo>
                    <a:pt x="680178" y="139440"/>
                  </a:lnTo>
                  <a:lnTo>
                    <a:pt x="0" y="139440"/>
                  </a:lnTo>
                  <a:close/>
                </a:path>
              </a:pathLst>
            </a:custGeom>
            <a:solidFill>
              <a:srgbClr val="FFFFF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r>
                <a:rPr lang="en-US" sz="1500" u="sng" spc="-30">
                  <a:solidFill>
                    <a:srgbClr val="231815"/>
                  </a:solidFill>
                  <a:latin typeface="Fira Code Light Bold"/>
                </a:rPr>
                <a:t>how would you take it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6898447" flipH="1">
            <a:off x="10477646" y="176195"/>
            <a:ext cx="1578761" cy="333968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1009060">
            <a:off x="6190454" y="8691443"/>
            <a:ext cx="8033454" cy="171715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617130" y="4462272"/>
            <a:ext cx="13605805" cy="2857500"/>
            <a:chOff x="0" y="0"/>
            <a:chExt cx="18141074" cy="3810000"/>
          </a:xfrm>
        </p:grpSpPr>
        <p:sp>
          <p:nvSpPr>
            <p:cNvPr id="21" name="TextBox 21"/>
            <p:cNvSpPr txBox="1"/>
            <p:nvPr/>
          </p:nvSpPr>
          <p:spPr>
            <a:xfrm>
              <a:off x="2221250" y="-171450"/>
              <a:ext cx="13698575" cy="1890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99"/>
                </a:lnSpc>
              </a:pPr>
              <a:r>
                <a:rPr lang="en-US" sz="8499">
                  <a:solidFill>
                    <a:srgbClr val="231815"/>
                  </a:solidFill>
                  <a:latin typeface="Inria Serif"/>
                </a:rPr>
                <a:t>Questions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726055"/>
              <a:ext cx="18141074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31815"/>
                  </a:solidFill>
                  <a:latin typeface="Fira Code Light"/>
                </a:rPr>
                <a:t>Then in order to get the right feedback we need to ask the right kind of questions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6898447" flipH="1">
            <a:off x="10372873" y="4108325"/>
            <a:ext cx="1578761" cy="3339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981"/>
          <a:stretch>
            <a:fillRect/>
          </a:stretch>
        </p:blipFill>
        <p:spPr>
          <a:xfrm>
            <a:off x="0" y="0"/>
            <a:ext cx="6649349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329694">
            <a:off x="1204904" y="3327210"/>
            <a:ext cx="12385640" cy="44588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6672" r="6672"/>
          <a:stretch>
            <a:fillRect/>
          </a:stretch>
        </p:blipFill>
        <p:spPr>
          <a:xfrm rot="-5400000">
            <a:off x="5551727" y="-2449273"/>
            <a:ext cx="12802546" cy="12670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293221" y="1884424"/>
            <a:ext cx="8761714" cy="4864769"/>
            <a:chOff x="0" y="0"/>
            <a:chExt cx="11682286" cy="6486358"/>
          </a:xfrm>
        </p:grpSpPr>
        <p:sp>
          <p:nvSpPr>
            <p:cNvPr id="7" name="TextBox 7"/>
            <p:cNvSpPr txBox="1"/>
            <p:nvPr/>
          </p:nvSpPr>
          <p:spPr>
            <a:xfrm>
              <a:off x="439413" y="-171450"/>
              <a:ext cx="10803459" cy="1890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99"/>
                </a:lnSpc>
              </a:pPr>
              <a:r>
                <a:rPr lang="en-US" sz="8499">
                  <a:solidFill>
                    <a:srgbClr val="231815"/>
                  </a:solidFill>
                  <a:latin typeface="Inria Serif"/>
                </a:rPr>
                <a:t>Parameters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08413"/>
              <a:ext cx="11682286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31815"/>
                  </a:solidFill>
                  <a:latin typeface="Fira Code Light"/>
                </a:rPr>
                <a:t>Asking directly what is the feedback is not good...the one who is giving the feedback may not think in all angles while giving it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231815"/>
                </a:solidFill>
                <a:latin typeface="Fira Code Light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31815"/>
                  </a:solidFill>
                  <a:latin typeface="Fira Code Light"/>
                </a:rPr>
                <a:t>we need some parameters to on  which we have to take feedback to get the correct interpretation of the subject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929053" flipH="1" flipV="1">
            <a:off x="9350691" y="1625687"/>
            <a:ext cx="1578761" cy="333968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580935" y="8966878"/>
            <a:ext cx="1949930" cy="190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sz="1699" spc="-33">
                <a:solidFill>
                  <a:srgbClr val="231815"/>
                </a:solidFill>
                <a:latin typeface="Fira Code Light"/>
              </a:rPr>
              <a:t>manifesting ~ manifesting ~ manifesting ~ 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580935" y="7662297"/>
            <a:ext cx="5356730" cy="71902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543288">
            <a:off x="7158046" y="-248539"/>
            <a:ext cx="1569861" cy="141287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5400000">
            <a:off x="17220107" y="-933318"/>
            <a:ext cx="627980" cy="359780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204105">
            <a:off x="9169059" y="9468168"/>
            <a:ext cx="792381" cy="86814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382803" y="7873142"/>
            <a:ext cx="2582551" cy="529434"/>
            <a:chOff x="0" y="0"/>
            <a:chExt cx="680178" cy="1394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0178" cy="139440"/>
            </a:xfrm>
            <a:custGeom>
              <a:avLst/>
              <a:gdLst/>
              <a:ahLst/>
              <a:cxnLst/>
              <a:rect l="l" t="t" r="r" b="b"/>
              <a:pathLst>
                <a:path w="680178" h="139440">
                  <a:moveTo>
                    <a:pt x="0" y="0"/>
                  </a:moveTo>
                  <a:lnTo>
                    <a:pt x="680178" y="0"/>
                  </a:lnTo>
                  <a:lnTo>
                    <a:pt x="680178" y="139440"/>
                  </a:lnTo>
                  <a:lnTo>
                    <a:pt x="0" y="139440"/>
                  </a:ln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r>
                <a:rPr lang="en-US" sz="1500" u="sng" spc="-30">
                  <a:solidFill>
                    <a:srgbClr val="231815"/>
                  </a:solidFill>
                  <a:latin typeface="Fira Code Light"/>
                </a:rPr>
                <a:t>Back to </a:t>
              </a:r>
              <a:r>
                <a:rPr lang="en-US" sz="1500" u="sng" spc="-30">
                  <a:solidFill>
                    <a:srgbClr val="231815"/>
                  </a:solidFill>
                  <a:latin typeface="Fira Code Light Bold"/>
                </a:rPr>
                <a:t>Agenda Page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329694">
            <a:off x="3347665" y="3259089"/>
            <a:ext cx="12385640" cy="4458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866155" y="-1603910"/>
            <a:ext cx="12802546" cy="1097927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925867" y="2566236"/>
            <a:ext cx="6333433" cy="5154528"/>
            <a:chOff x="0" y="0"/>
            <a:chExt cx="8444577" cy="68727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3127" cy="60601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044448"/>
              <a:ext cx="553127" cy="60601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2088896"/>
              <a:ext cx="553127" cy="60601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33344"/>
              <a:ext cx="553127" cy="60601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177792"/>
              <a:ext cx="553127" cy="606016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22240"/>
              <a:ext cx="553127" cy="606016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266688"/>
              <a:ext cx="553127" cy="60601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57238" y="-66675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Teachign style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57238" y="1036120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Knowledge about subject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57238" y="2064695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communication skills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57238" y="3097629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class room management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57238" y="4130562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u="sng">
                  <a:solidFill>
                    <a:srgbClr val="231815"/>
                  </a:solidFill>
                  <a:latin typeface="Fira Code Light"/>
                </a:rPr>
                <a:t>continuous learning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57238" y="5163495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flexibility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57238" y="6196429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professioinalism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5036">
            <a:off x="5515872" y="5039357"/>
            <a:ext cx="5161847" cy="723201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>
            <a:off x="4571088" y="4351271"/>
            <a:ext cx="627980" cy="359780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43288">
            <a:off x="16013860" y="9067096"/>
            <a:ext cx="1569861" cy="141287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299485">
            <a:off x="11358996" y="-4797232"/>
            <a:ext cx="9106933" cy="651145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882452" y="-748612"/>
            <a:ext cx="1874613" cy="1738703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890604" y="6749214"/>
            <a:ext cx="5869248" cy="1943100"/>
            <a:chOff x="-66266" y="-296571"/>
            <a:chExt cx="4427845" cy="1465903"/>
          </a:xfrm>
        </p:grpSpPr>
        <p:sp>
          <p:nvSpPr>
            <p:cNvPr id="26" name="Freeform 26"/>
            <p:cNvSpPr/>
            <p:nvPr/>
          </p:nvSpPr>
          <p:spPr>
            <a:xfrm>
              <a:off x="-66266" y="-296571"/>
              <a:ext cx="4427845" cy="1465903"/>
            </a:xfrm>
            <a:custGeom>
              <a:avLst/>
              <a:gdLst/>
              <a:ahLst/>
              <a:cxnLst/>
              <a:rect l="l" t="t" r="r" b="b"/>
              <a:pathLst>
                <a:path w="4427845" h="1465903">
                  <a:moveTo>
                    <a:pt x="39572" y="0"/>
                  </a:moveTo>
                  <a:lnTo>
                    <a:pt x="4388273" y="0"/>
                  </a:lnTo>
                  <a:cubicBezTo>
                    <a:pt x="4410128" y="0"/>
                    <a:pt x="4427845" y="17717"/>
                    <a:pt x="4427845" y="39572"/>
                  </a:cubicBezTo>
                  <a:lnTo>
                    <a:pt x="4427845" y="1426331"/>
                  </a:lnTo>
                  <a:cubicBezTo>
                    <a:pt x="4427845" y="1448186"/>
                    <a:pt x="4410128" y="1465903"/>
                    <a:pt x="4388273" y="1465903"/>
                  </a:cubicBezTo>
                  <a:lnTo>
                    <a:pt x="39572" y="1465903"/>
                  </a:lnTo>
                  <a:cubicBezTo>
                    <a:pt x="17717" y="1465903"/>
                    <a:pt x="0" y="1448186"/>
                    <a:pt x="0" y="1426331"/>
                  </a:cubicBezTo>
                  <a:lnTo>
                    <a:pt x="0" y="39572"/>
                  </a:lnTo>
                  <a:cubicBezTo>
                    <a:pt x="0" y="17717"/>
                    <a:pt x="17717" y="0"/>
                    <a:pt x="39572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-1" y="-28575"/>
              <a:ext cx="3906171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231815"/>
                  </a:solidFill>
                  <a:latin typeface="Fira Code Light Bold"/>
                </a:rPr>
                <a:t>Their are many parameters on which we can take review about the teacher but the primary school students may not understand all of them so we need to shortlist them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506479" flipH="1">
            <a:off x="15912463" y="1554864"/>
            <a:ext cx="3411521" cy="44659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916089" y="4327525"/>
            <a:ext cx="3993952" cy="14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231815"/>
                </a:solidFill>
                <a:latin typeface="Inria Serif"/>
              </a:rPr>
              <a:t>Teacher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991567" y="-990900"/>
            <a:ext cx="3441147" cy="4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231815"/>
                </a:solidFill>
                <a:latin typeface="Fira Code Light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329694">
            <a:off x="3347665" y="3259089"/>
            <a:ext cx="12385640" cy="4458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866155" y="-1603910"/>
            <a:ext cx="12802546" cy="1097927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925867" y="2566236"/>
            <a:ext cx="6333433" cy="5154528"/>
            <a:chOff x="0" y="0"/>
            <a:chExt cx="8444577" cy="68727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3127" cy="60601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044448"/>
              <a:ext cx="553127" cy="60601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2088896"/>
              <a:ext cx="553127" cy="60601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33344"/>
              <a:ext cx="553127" cy="60601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177792"/>
              <a:ext cx="553127" cy="606016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22240"/>
              <a:ext cx="553127" cy="606016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266688"/>
              <a:ext cx="553127" cy="60601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57238" y="-66675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Importance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57238" y="1036120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Scope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57238" y="2064695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Difficulty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57238" y="3097629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Resources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57238" y="4130562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Learning outcome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57238" y="5163495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Assessment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57238" y="6196429"/>
              <a:ext cx="738733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31815"/>
                  </a:solidFill>
                  <a:latin typeface="Fira Code Light"/>
                </a:rPr>
                <a:t>Relevance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5036">
            <a:off x="5515872" y="5039357"/>
            <a:ext cx="5161847" cy="723201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>
            <a:off x="4571088" y="4351271"/>
            <a:ext cx="627980" cy="359780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43288">
            <a:off x="16013860" y="9067096"/>
            <a:ext cx="1569861" cy="141287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299485">
            <a:off x="11358996" y="-4797232"/>
            <a:ext cx="9106933" cy="651145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882452" y="-748612"/>
            <a:ext cx="1874613" cy="1738703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978440" y="7020834"/>
            <a:ext cx="5872177" cy="1943100"/>
            <a:chOff x="-1" y="-91657"/>
            <a:chExt cx="4430055" cy="1465903"/>
          </a:xfrm>
        </p:grpSpPr>
        <p:sp>
          <p:nvSpPr>
            <p:cNvPr id="26" name="Freeform 26"/>
            <p:cNvSpPr/>
            <p:nvPr/>
          </p:nvSpPr>
          <p:spPr>
            <a:xfrm>
              <a:off x="2209" y="-91657"/>
              <a:ext cx="4427845" cy="1465903"/>
            </a:xfrm>
            <a:custGeom>
              <a:avLst/>
              <a:gdLst/>
              <a:ahLst/>
              <a:cxnLst/>
              <a:rect l="l" t="t" r="r" b="b"/>
              <a:pathLst>
                <a:path w="4427845" h="1465903">
                  <a:moveTo>
                    <a:pt x="39572" y="0"/>
                  </a:moveTo>
                  <a:lnTo>
                    <a:pt x="4388273" y="0"/>
                  </a:lnTo>
                  <a:cubicBezTo>
                    <a:pt x="4410128" y="0"/>
                    <a:pt x="4427845" y="17717"/>
                    <a:pt x="4427845" y="39572"/>
                  </a:cubicBezTo>
                  <a:lnTo>
                    <a:pt x="4427845" y="1426331"/>
                  </a:lnTo>
                  <a:cubicBezTo>
                    <a:pt x="4427845" y="1448186"/>
                    <a:pt x="4410128" y="1465903"/>
                    <a:pt x="4388273" y="1465903"/>
                  </a:cubicBezTo>
                  <a:lnTo>
                    <a:pt x="39572" y="1465903"/>
                  </a:lnTo>
                  <a:cubicBezTo>
                    <a:pt x="17717" y="1465903"/>
                    <a:pt x="0" y="1448186"/>
                    <a:pt x="0" y="1426331"/>
                  </a:cubicBezTo>
                  <a:lnTo>
                    <a:pt x="0" y="39572"/>
                  </a:lnTo>
                  <a:cubicBezTo>
                    <a:pt x="0" y="17717"/>
                    <a:pt x="17717" y="0"/>
                    <a:pt x="39572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-1" y="-28575"/>
              <a:ext cx="4243757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231815"/>
                  </a:solidFill>
                  <a:latin typeface="Fira Code Light Bold"/>
                </a:rPr>
                <a:t>Review about the subject is one of the tricky part the parameters about defining this hard to convey to students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506479" flipH="1">
            <a:off x="15912463" y="1554864"/>
            <a:ext cx="3411521" cy="44659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067744" y="4327525"/>
            <a:ext cx="4038804" cy="1409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231815"/>
                </a:solidFill>
                <a:latin typeface="Inria Serif"/>
              </a:rPr>
              <a:t>Subject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991567" y="-990900"/>
            <a:ext cx="3441147" cy="338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spc="-60">
                <a:solidFill>
                  <a:srgbClr val="231815"/>
                </a:solidFill>
                <a:latin typeface="Fira Code Light"/>
              </a:rPr>
              <a:t>manifesting ~ manifesting ~ manifesting ~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40596">
            <a:off x="4206346" y="4026310"/>
            <a:ext cx="5049172" cy="58456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43583" y="413750"/>
            <a:ext cx="3741812" cy="44933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77747"/>
              </p:ext>
            </p:extLst>
          </p:nvPr>
        </p:nvGraphicFramePr>
        <p:xfrm>
          <a:off x="4476602" y="725197"/>
          <a:ext cx="11054160" cy="8836605"/>
        </p:xfrm>
        <a:graphic>
          <a:graphicData uri="http://schemas.openxmlformats.org/drawingml/2006/table">
            <a:tbl>
              <a:tblPr/>
              <a:tblGrid>
                <a:gridCol w="11054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5890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7">
                        <a:alpha val="9764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274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7">
                        <a:alpha val="9764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5441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7">
                        <a:alpha val="9764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9086474" y="2686094"/>
            <a:ext cx="3740913" cy="37409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FAB9">
                <a:alpha val="84706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90500" tIns="190500" rIns="190500" bIns="190500" rtlCol="0" anchor="t"/>
            <a:lstStyle/>
            <a:p>
              <a:pPr algn="ctr">
                <a:lnSpc>
                  <a:spcPts val="2519"/>
                </a:lnSpc>
              </a:pPr>
              <a:endParaRPr/>
            </a:p>
            <a:p>
              <a:pPr algn="ctr">
                <a:lnSpc>
                  <a:spcPts val="251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231815">
                      <a:alpha val="84706"/>
                    </a:srgbClr>
                  </a:solidFill>
                  <a:latin typeface="Fira Code Light Bold"/>
                </a:rPr>
                <a:t>Teacher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95309" y="5179911"/>
            <a:ext cx="3748274" cy="37482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0BAB9">
                <a:alpha val="84706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231815">
                      <a:alpha val="84706"/>
                    </a:srgbClr>
                  </a:solidFill>
                  <a:latin typeface="Fira Code Light Bold"/>
                </a:rPr>
                <a:t>Combined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6088" y="5124407"/>
            <a:ext cx="3747780" cy="37477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ADBE3">
                <a:alpha val="84706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231815">
                      <a:alpha val="84706"/>
                    </a:srgbClr>
                  </a:solidFill>
                  <a:latin typeface="Fira Code Light Bold"/>
                </a:rPr>
                <a:t>Subject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69446" y="2601959"/>
            <a:ext cx="2257229" cy="1226389"/>
            <a:chOff x="0" y="0"/>
            <a:chExt cx="928934" cy="504705"/>
          </a:xfrm>
        </p:grpSpPr>
        <p:sp>
          <p:nvSpPr>
            <p:cNvPr id="15" name="Freeform 15"/>
            <p:cNvSpPr/>
            <p:nvPr/>
          </p:nvSpPr>
          <p:spPr>
            <a:xfrm>
              <a:off x="347345" y="0"/>
              <a:ext cx="234245" cy="504705"/>
            </a:xfrm>
            <a:custGeom>
              <a:avLst/>
              <a:gdLst/>
              <a:ahLst/>
              <a:cxnLst/>
              <a:rect l="l" t="t" r="r" b="b"/>
              <a:pathLst>
                <a:path w="234245" h="504705">
                  <a:moveTo>
                    <a:pt x="117122" y="0"/>
                  </a:moveTo>
                  <a:cubicBezTo>
                    <a:pt x="234245" y="147850"/>
                    <a:pt x="234245" y="356855"/>
                    <a:pt x="117122" y="504705"/>
                  </a:cubicBezTo>
                  <a:cubicBezTo>
                    <a:pt x="0" y="356855"/>
                    <a:pt x="0" y="147850"/>
                    <a:pt x="117122" y="0"/>
                  </a:cubicBezTo>
                  <a:lnTo>
                    <a:pt x="117122" y="0"/>
                  </a:lnTo>
                  <a:close/>
                </a:path>
              </a:pathLst>
            </a:custGeom>
            <a:solidFill>
              <a:srgbClr val="FEFAB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59411" y="1202531"/>
            <a:ext cx="2257229" cy="1226389"/>
            <a:chOff x="0" y="0"/>
            <a:chExt cx="928934" cy="504705"/>
          </a:xfrm>
        </p:grpSpPr>
        <p:sp>
          <p:nvSpPr>
            <p:cNvPr id="18" name="Freeform 18"/>
            <p:cNvSpPr/>
            <p:nvPr/>
          </p:nvSpPr>
          <p:spPr>
            <a:xfrm>
              <a:off x="347345" y="0"/>
              <a:ext cx="234245" cy="504705"/>
            </a:xfrm>
            <a:custGeom>
              <a:avLst/>
              <a:gdLst/>
              <a:ahLst/>
              <a:cxnLst/>
              <a:rect l="l" t="t" r="r" b="b"/>
              <a:pathLst>
                <a:path w="234245" h="504705">
                  <a:moveTo>
                    <a:pt x="117122" y="0"/>
                  </a:moveTo>
                  <a:cubicBezTo>
                    <a:pt x="234245" y="147850"/>
                    <a:pt x="234245" y="356855"/>
                    <a:pt x="117122" y="504705"/>
                  </a:cubicBezTo>
                  <a:cubicBezTo>
                    <a:pt x="0" y="356855"/>
                    <a:pt x="0" y="147850"/>
                    <a:pt x="117122" y="0"/>
                  </a:cubicBezTo>
                  <a:lnTo>
                    <a:pt x="117122" y="0"/>
                  </a:lnTo>
                  <a:close/>
                </a:path>
              </a:pathLst>
            </a:custGeom>
            <a:solidFill>
              <a:srgbClr val="FEFAB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29333" y="6860575"/>
            <a:ext cx="2257229" cy="1226389"/>
            <a:chOff x="0" y="0"/>
            <a:chExt cx="928934" cy="504705"/>
          </a:xfrm>
        </p:grpSpPr>
        <p:sp>
          <p:nvSpPr>
            <p:cNvPr id="21" name="Freeform 21"/>
            <p:cNvSpPr/>
            <p:nvPr/>
          </p:nvSpPr>
          <p:spPr>
            <a:xfrm>
              <a:off x="347345" y="0"/>
              <a:ext cx="234245" cy="504705"/>
            </a:xfrm>
            <a:custGeom>
              <a:avLst/>
              <a:gdLst/>
              <a:ahLst/>
              <a:cxnLst/>
              <a:rect l="l" t="t" r="r" b="b"/>
              <a:pathLst>
                <a:path w="234245" h="504705">
                  <a:moveTo>
                    <a:pt x="117122" y="0"/>
                  </a:moveTo>
                  <a:cubicBezTo>
                    <a:pt x="234245" y="147850"/>
                    <a:pt x="234245" y="356855"/>
                    <a:pt x="117122" y="504705"/>
                  </a:cubicBezTo>
                  <a:cubicBezTo>
                    <a:pt x="0" y="356855"/>
                    <a:pt x="0" y="147850"/>
                    <a:pt x="117122" y="0"/>
                  </a:cubicBezTo>
                  <a:lnTo>
                    <a:pt x="117122" y="0"/>
                  </a:ln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036156" y="2601959"/>
            <a:ext cx="2257229" cy="1226389"/>
            <a:chOff x="0" y="0"/>
            <a:chExt cx="928934" cy="504705"/>
          </a:xfrm>
        </p:grpSpPr>
        <p:sp>
          <p:nvSpPr>
            <p:cNvPr id="24" name="Freeform 24"/>
            <p:cNvSpPr/>
            <p:nvPr/>
          </p:nvSpPr>
          <p:spPr>
            <a:xfrm>
              <a:off x="347345" y="0"/>
              <a:ext cx="234245" cy="504705"/>
            </a:xfrm>
            <a:custGeom>
              <a:avLst/>
              <a:gdLst/>
              <a:ahLst/>
              <a:cxnLst/>
              <a:rect l="l" t="t" r="r" b="b"/>
              <a:pathLst>
                <a:path w="234245" h="504705">
                  <a:moveTo>
                    <a:pt x="117122" y="0"/>
                  </a:moveTo>
                  <a:cubicBezTo>
                    <a:pt x="234245" y="147850"/>
                    <a:pt x="234245" y="356855"/>
                    <a:pt x="117122" y="504705"/>
                  </a:cubicBezTo>
                  <a:cubicBezTo>
                    <a:pt x="0" y="356855"/>
                    <a:pt x="0" y="147850"/>
                    <a:pt x="117122" y="0"/>
                  </a:cubicBezTo>
                  <a:lnTo>
                    <a:pt x="117122" y="0"/>
                  </a:lnTo>
                  <a:close/>
                </a:path>
              </a:pathLst>
            </a:custGeom>
            <a:solidFill>
              <a:srgbClr val="FEFAB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085498" y="6860575"/>
            <a:ext cx="2257229" cy="1226389"/>
            <a:chOff x="0" y="0"/>
            <a:chExt cx="928934" cy="504705"/>
          </a:xfrm>
        </p:grpSpPr>
        <p:sp>
          <p:nvSpPr>
            <p:cNvPr id="27" name="Freeform 27"/>
            <p:cNvSpPr/>
            <p:nvPr/>
          </p:nvSpPr>
          <p:spPr>
            <a:xfrm>
              <a:off x="347345" y="0"/>
              <a:ext cx="234245" cy="504705"/>
            </a:xfrm>
            <a:custGeom>
              <a:avLst/>
              <a:gdLst/>
              <a:ahLst/>
              <a:cxnLst/>
              <a:rect l="l" t="t" r="r" b="b"/>
              <a:pathLst>
                <a:path w="234245" h="504705">
                  <a:moveTo>
                    <a:pt x="117122" y="0"/>
                  </a:moveTo>
                  <a:cubicBezTo>
                    <a:pt x="234245" y="147850"/>
                    <a:pt x="234245" y="356855"/>
                    <a:pt x="117122" y="504705"/>
                  </a:cubicBezTo>
                  <a:cubicBezTo>
                    <a:pt x="0" y="356855"/>
                    <a:pt x="0" y="147850"/>
                    <a:pt x="117122" y="0"/>
                  </a:cubicBezTo>
                  <a:lnTo>
                    <a:pt x="117122" y="0"/>
                  </a:lnTo>
                  <a:close/>
                </a:path>
              </a:pathLst>
            </a:custGeom>
            <a:solidFill>
              <a:srgbClr val="CADBE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79252" y="886994"/>
            <a:ext cx="1830162" cy="5441822"/>
            <a:chOff x="76200" y="-1705733"/>
            <a:chExt cx="753180" cy="2239514"/>
          </a:xfrm>
        </p:grpSpPr>
        <p:sp>
          <p:nvSpPr>
            <p:cNvPr id="30" name="Freeform 30"/>
            <p:cNvSpPr/>
            <p:nvPr/>
          </p:nvSpPr>
          <p:spPr>
            <a:xfrm>
              <a:off x="331242" y="0"/>
              <a:ext cx="266451" cy="533781"/>
            </a:xfrm>
            <a:custGeom>
              <a:avLst/>
              <a:gdLst/>
              <a:ahLst/>
              <a:cxnLst/>
              <a:rect l="l" t="t" r="r" b="b"/>
              <a:pathLst>
                <a:path w="266451" h="533781">
                  <a:moveTo>
                    <a:pt x="133225" y="0"/>
                  </a:moveTo>
                  <a:cubicBezTo>
                    <a:pt x="266451" y="152988"/>
                    <a:pt x="266451" y="380793"/>
                    <a:pt x="133225" y="533781"/>
                  </a:cubicBezTo>
                  <a:cubicBezTo>
                    <a:pt x="0" y="380793"/>
                    <a:pt x="0" y="152988"/>
                    <a:pt x="133225" y="0"/>
                  </a:cubicBezTo>
                  <a:lnTo>
                    <a:pt x="133225" y="0"/>
                  </a:lnTo>
                  <a:close/>
                </a:path>
              </a:pathLst>
            </a:custGeom>
            <a:solidFill>
              <a:srgbClr val="584D4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-1705733"/>
              <a:ext cx="753180" cy="595783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>
                  <a:latin typeface="Fira Code Light Bold"/>
                </a:rPr>
                <a:t>They usually effect one anothe</a:t>
              </a:r>
              <a:r>
                <a:rPr lang="en-US" sz="1499" dirty="0">
                  <a:solidFill>
                    <a:srgbClr val="FFFFF7"/>
                  </a:solidFill>
                  <a:latin typeface="Fira Code Light Bold"/>
                </a:rPr>
                <a:t>r</a:t>
              </a:r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66348" y="8321360"/>
            <a:ext cx="1413791" cy="1611158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372437" y="8212539"/>
            <a:ext cx="1828800" cy="1828800"/>
            <a:chOff x="0" y="0"/>
            <a:chExt cx="3251200" cy="3251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225800"/>
                  </a:lnTo>
                  <a:cubicBezTo>
                    <a:pt x="0" y="3239833"/>
                    <a:pt x="11372" y="3251200"/>
                    <a:pt x="25400" y="3251200"/>
                  </a:cubicBezTo>
                  <a:lnTo>
                    <a:pt x="3225800" y="3251200"/>
                  </a:lnTo>
                  <a:cubicBezTo>
                    <a:pt x="3239833" y="3251200"/>
                    <a:pt x="3251200" y="3239833"/>
                    <a:pt x="3251200" y="3225800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FEFAB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52400" y="225425"/>
              <a:ext cx="2946400" cy="2771775"/>
            </a:xfrm>
            <a:prstGeom prst="rect">
              <a:avLst/>
            </a:prstGeom>
          </p:spPr>
          <p:txBody>
            <a:bodyPr lIns="190500" tIns="190500" rIns="190500" bIns="190500" rtlCol="0" anchor="t"/>
            <a:lstStyle/>
            <a:p>
              <a:pPr marL="0" lvl="0" indent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>
                  <a:solidFill>
                    <a:srgbClr val="231815"/>
                  </a:solidFill>
                  <a:latin typeface="Fira Code Light"/>
                </a:rPr>
                <a:t>Write comments, ideas, or reminders here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322602" y="8212539"/>
            <a:ext cx="1828800" cy="1828800"/>
            <a:chOff x="0" y="0"/>
            <a:chExt cx="3251200" cy="325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225800"/>
                  </a:lnTo>
                  <a:cubicBezTo>
                    <a:pt x="0" y="3239833"/>
                    <a:pt x="11372" y="3251200"/>
                    <a:pt x="25400" y="3251200"/>
                  </a:cubicBezTo>
                  <a:lnTo>
                    <a:pt x="3225800" y="3251200"/>
                  </a:lnTo>
                  <a:cubicBezTo>
                    <a:pt x="3239833" y="3251200"/>
                    <a:pt x="3251200" y="3239833"/>
                    <a:pt x="3251200" y="3225800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FEFAB9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52400" y="225425"/>
              <a:ext cx="2946400" cy="2771775"/>
            </a:xfrm>
            <a:prstGeom prst="rect">
              <a:avLst/>
            </a:prstGeom>
          </p:spPr>
          <p:txBody>
            <a:bodyPr lIns="63500" tIns="63500" rIns="63500" bIns="63500" rtlCol="0" anchor="t"/>
            <a:lstStyle/>
            <a:p>
              <a:pPr marL="0" lvl="0" indent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231815"/>
                  </a:solidFill>
                  <a:latin typeface="Fira Code Light"/>
                </a:rPr>
                <a:t>Just copy and paste to duplicate this sticky note or press "S" as a keyboard shortcut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72854" y="3280970"/>
            <a:ext cx="3378131" cy="1546272"/>
            <a:chOff x="0" y="-38100"/>
            <a:chExt cx="5007880" cy="229225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07880" cy="2254157"/>
            </a:xfrm>
            <a:custGeom>
              <a:avLst/>
              <a:gdLst/>
              <a:ahLst/>
              <a:cxnLst/>
              <a:rect l="l" t="t" r="r" b="b"/>
              <a:pathLst>
                <a:path w="5007880" h="2254157">
                  <a:moveTo>
                    <a:pt x="68753" y="0"/>
                  </a:moveTo>
                  <a:lnTo>
                    <a:pt x="4939127" y="0"/>
                  </a:lnTo>
                  <a:cubicBezTo>
                    <a:pt x="4957362" y="0"/>
                    <a:pt x="4974849" y="7244"/>
                    <a:pt x="4987743" y="20137"/>
                  </a:cubicBezTo>
                  <a:cubicBezTo>
                    <a:pt x="5000637" y="33031"/>
                    <a:pt x="5007880" y="50519"/>
                    <a:pt x="5007880" y="68753"/>
                  </a:cubicBezTo>
                  <a:lnTo>
                    <a:pt x="5007880" y="2185404"/>
                  </a:lnTo>
                  <a:cubicBezTo>
                    <a:pt x="5007880" y="2203638"/>
                    <a:pt x="5000637" y="2221126"/>
                    <a:pt x="4987743" y="2234020"/>
                  </a:cubicBezTo>
                  <a:cubicBezTo>
                    <a:pt x="4974849" y="2246914"/>
                    <a:pt x="4957362" y="2254157"/>
                    <a:pt x="4939127" y="2254157"/>
                  </a:cubicBezTo>
                  <a:lnTo>
                    <a:pt x="68753" y="2254157"/>
                  </a:lnTo>
                  <a:cubicBezTo>
                    <a:pt x="50519" y="2254157"/>
                    <a:pt x="33031" y="2246914"/>
                    <a:pt x="20137" y="2234020"/>
                  </a:cubicBezTo>
                  <a:cubicBezTo>
                    <a:pt x="7244" y="2221126"/>
                    <a:pt x="0" y="2203638"/>
                    <a:pt x="0" y="2185404"/>
                  </a:cubicBezTo>
                  <a:lnTo>
                    <a:pt x="0" y="68753"/>
                  </a:lnTo>
                  <a:cubicBezTo>
                    <a:pt x="0" y="50519"/>
                    <a:pt x="7244" y="33031"/>
                    <a:pt x="20137" y="20137"/>
                  </a:cubicBezTo>
                  <a:cubicBezTo>
                    <a:pt x="33031" y="7244"/>
                    <a:pt x="50519" y="0"/>
                    <a:pt x="68753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4796287" cy="210025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 dirty="0">
                  <a:solidFill>
                    <a:srgbClr val="231815"/>
                  </a:solidFill>
                  <a:latin typeface="Fira Code Light Bold"/>
                </a:rPr>
                <a:t>The parameter which are being chosen should be easily answerable to students.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000819" y="2920966"/>
            <a:ext cx="522201" cy="535541"/>
            <a:chOff x="0" y="0"/>
            <a:chExt cx="812800" cy="833564"/>
          </a:xfrm>
        </p:grpSpPr>
        <p:sp>
          <p:nvSpPr>
            <p:cNvPr id="43" name="Freeform 43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2</a:t>
              </a:r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6329332" y="4627999"/>
            <a:ext cx="2138969" cy="532068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89933">
            <a:off x="6241056" y="381021"/>
            <a:ext cx="2138969" cy="532068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572854" y="778885"/>
            <a:ext cx="3435281" cy="1663850"/>
            <a:chOff x="0" y="-28576"/>
            <a:chExt cx="5092602" cy="246656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007880" cy="2437984"/>
            </a:xfrm>
            <a:custGeom>
              <a:avLst/>
              <a:gdLst/>
              <a:ahLst/>
              <a:cxnLst/>
              <a:rect l="l" t="t" r="r" b="b"/>
              <a:pathLst>
                <a:path w="5007880" h="2437984">
                  <a:moveTo>
                    <a:pt x="68753" y="0"/>
                  </a:moveTo>
                  <a:lnTo>
                    <a:pt x="4939127" y="0"/>
                  </a:lnTo>
                  <a:cubicBezTo>
                    <a:pt x="4957362" y="0"/>
                    <a:pt x="4974849" y="7244"/>
                    <a:pt x="4987743" y="20137"/>
                  </a:cubicBezTo>
                  <a:cubicBezTo>
                    <a:pt x="5000637" y="33031"/>
                    <a:pt x="5007880" y="50519"/>
                    <a:pt x="5007880" y="68753"/>
                  </a:cubicBezTo>
                  <a:lnTo>
                    <a:pt x="5007880" y="2369230"/>
                  </a:lnTo>
                  <a:cubicBezTo>
                    <a:pt x="5007880" y="2387465"/>
                    <a:pt x="5000637" y="2404953"/>
                    <a:pt x="4987743" y="2417846"/>
                  </a:cubicBezTo>
                  <a:cubicBezTo>
                    <a:pt x="4974849" y="2430740"/>
                    <a:pt x="4957362" y="2437984"/>
                    <a:pt x="4939127" y="2437984"/>
                  </a:cubicBezTo>
                  <a:lnTo>
                    <a:pt x="68753" y="2437984"/>
                  </a:lnTo>
                  <a:cubicBezTo>
                    <a:pt x="50519" y="2437984"/>
                    <a:pt x="33031" y="2430740"/>
                    <a:pt x="20137" y="2417846"/>
                  </a:cubicBezTo>
                  <a:cubicBezTo>
                    <a:pt x="7244" y="2404953"/>
                    <a:pt x="0" y="2387465"/>
                    <a:pt x="0" y="2369230"/>
                  </a:cubicBezTo>
                  <a:lnTo>
                    <a:pt x="0" y="68753"/>
                  </a:lnTo>
                  <a:cubicBezTo>
                    <a:pt x="0" y="50519"/>
                    <a:pt x="7244" y="33031"/>
                    <a:pt x="20137" y="20137"/>
                  </a:cubicBezTo>
                  <a:cubicBezTo>
                    <a:pt x="33031" y="7244"/>
                    <a:pt x="50519" y="0"/>
                    <a:pt x="68753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28576"/>
              <a:ext cx="5092602" cy="21779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379"/>
                </a:lnSpc>
              </a:pPr>
              <a:r>
                <a:rPr lang="en-US" sz="1699" dirty="0">
                  <a:solidFill>
                    <a:srgbClr val="231815"/>
                  </a:solidFill>
                  <a:latin typeface="Fira Code Light Bold"/>
                </a:rPr>
                <a:t>Choosing the right kind of parameters which does not affect one another is crucial</a:t>
              </a:r>
            </a:p>
          </p:txBody>
        </p:sp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10044" y="2663599"/>
            <a:ext cx="3550909" cy="936149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1999295" y="413750"/>
            <a:ext cx="522201" cy="535541"/>
            <a:chOff x="0" y="0"/>
            <a:chExt cx="812800" cy="833564"/>
          </a:xfrm>
        </p:grpSpPr>
        <p:sp>
          <p:nvSpPr>
            <p:cNvPr id="52" name="Freeform 52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1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4466672" y="1000125"/>
            <a:ext cx="2582551" cy="529434"/>
            <a:chOff x="0" y="0"/>
            <a:chExt cx="680178" cy="13944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80178" cy="139440"/>
            </a:xfrm>
            <a:custGeom>
              <a:avLst/>
              <a:gdLst/>
              <a:ahLst/>
              <a:cxnLst/>
              <a:rect l="l" t="t" r="r" b="b"/>
              <a:pathLst>
                <a:path w="680178" h="139440">
                  <a:moveTo>
                    <a:pt x="0" y="0"/>
                  </a:moveTo>
                  <a:lnTo>
                    <a:pt x="680178" y="0"/>
                  </a:lnTo>
                  <a:lnTo>
                    <a:pt x="680178" y="139440"/>
                  </a:lnTo>
                  <a:lnTo>
                    <a:pt x="0" y="139440"/>
                  </a:ln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r>
                <a:rPr lang="en-US" sz="1500" spc="-30" dirty="0">
                  <a:solidFill>
                    <a:srgbClr val="231815"/>
                  </a:solidFill>
                  <a:latin typeface="Fira Code Light Bold"/>
                </a:rPr>
                <a:t>How they might effect</a:t>
              </a:r>
            </a:p>
          </p:txBody>
        </p:sp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965179">
            <a:off x="15165232" y="4459960"/>
            <a:ext cx="792381" cy="868146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569806" y="5762198"/>
            <a:ext cx="3381178" cy="1209124"/>
            <a:chOff x="0" y="-38100"/>
            <a:chExt cx="2550810" cy="91218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2550810" cy="874080"/>
            </a:xfrm>
            <a:custGeom>
              <a:avLst/>
              <a:gdLst/>
              <a:ahLst/>
              <a:cxnLst/>
              <a:rect l="l" t="t" r="r" b="b"/>
              <a:pathLst>
                <a:path w="2550810" h="874080">
                  <a:moveTo>
                    <a:pt x="68691" y="0"/>
                  </a:moveTo>
                  <a:lnTo>
                    <a:pt x="2482118" y="0"/>
                  </a:lnTo>
                  <a:cubicBezTo>
                    <a:pt x="2500336" y="0"/>
                    <a:pt x="2517808" y="7237"/>
                    <a:pt x="2530690" y="20119"/>
                  </a:cubicBezTo>
                  <a:cubicBezTo>
                    <a:pt x="2543572" y="33001"/>
                    <a:pt x="2550810" y="50473"/>
                    <a:pt x="2550810" y="68691"/>
                  </a:cubicBezTo>
                  <a:lnTo>
                    <a:pt x="2550810" y="805389"/>
                  </a:lnTo>
                  <a:cubicBezTo>
                    <a:pt x="2550810" y="823607"/>
                    <a:pt x="2543572" y="841079"/>
                    <a:pt x="2530690" y="853961"/>
                  </a:cubicBezTo>
                  <a:cubicBezTo>
                    <a:pt x="2517808" y="866843"/>
                    <a:pt x="2500336" y="874080"/>
                    <a:pt x="2482118" y="874080"/>
                  </a:cubicBezTo>
                  <a:lnTo>
                    <a:pt x="68691" y="874080"/>
                  </a:lnTo>
                  <a:cubicBezTo>
                    <a:pt x="50473" y="874080"/>
                    <a:pt x="33001" y="866843"/>
                    <a:pt x="20119" y="853961"/>
                  </a:cubicBezTo>
                  <a:cubicBezTo>
                    <a:pt x="7237" y="841079"/>
                    <a:pt x="0" y="823607"/>
                    <a:pt x="0" y="805389"/>
                  </a:cubicBezTo>
                  <a:lnTo>
                    <a:pt x="0" y="68691"/>
                  </a:lnTo>
                  <a:cubicBezTo>
                    <a:pt x="0" y="50473"/>
                    <a:pt x="7237" y="33001"/>
                    <a:pt x="20119" y="20119"/>
                  </a:cubicBezTo>
                  <a:cubicBezTo>
                    <a:pt x="33001" y="7237"/>
                    <a:pt x="50473" y="0"/>
                    <a:pt x="68691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2116506" cy="85090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1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Fira Code Light Bold"/>
                </a:rPr>
                <a:t>BUt</a:t>
              </a:r>
              <a:r>
                <a:rPr lang="en-US" sz="1500" dirty="0">
                  <a:solidFill>
                    <a:srgbClr val="000000"/>
                  </a:solidFill>
                  <a:latin typeface="Fira Code Light Bold"/>
                </a:rPr>
                <a:t> on the whole it is also important to know </a:t>
              </a:r>
              <a:r>
                <a:rPr lang="en-US" sz="1500" dirty="0" err="1">
                  <a:solidFill>
                    <a:srgbClr val="000000"/>
                  </a:solidFill>
                  <a:latin typeface="Fira Code Light Bold"/>
                </a:rPr>
                <a:t>whats</a:t>
              </a:r>
              <a:r>
                <a:rPr lang="en-US" sz="1500" dirty="0">
                  <a:solidFill>
                    <a:srgbClr val="000000"/>
                  </a:solidFill>
                  <a:latin typeface="Fira Code Light Bold"/>
                </a:rPr>
                <a:t> the out come when combined 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947941" y="5292491"/>
            <a:ext cx="522201" cy="535541"/>
            <a:chOff x="0" y="0"/>
            <a:chExt cx="812800" cy="833564"/>
          </a:xfrm>
        </p:grpSpPr>
        <p:sp>
          <p:nvSpPr>
            <p:cNvPr id="62" name="Freeform 62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1280" y="693071"/>
            <a:ext cx="3700805" cy="1065093"/>
            <a:chOff x="0" y="-47625"/>
            <a:chExt cx="5486227" cy="1578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6227" cy="1531313"/>
            </a:xfrm>
            <a:custGeom>
              <a:avLst/>
              <a:gdLst/>
              <a:ahLst/>
              <a:cxnLst/>
              <a:rect l="l" t="t" r="r" b="b"/>
              <a:pathLst>
                <a:path w="5486227" h="1531313">
                  <a:moveTo>
                    <a:pt x="62759" y="0"/>
                  </a:moveTo>
                  <a:lnTo>
                    <a:pt x="5423468" y="0"/>
                  </a:lnTo>
                  <a:cubicBezTo>
                    <a:pt x="5458129" y="0"/>
                    <a:pt x="5486227" y="28098"/>
                    <a:pt x="5486227" y="62759"/>
                  </a:cubicBezTo>
                  <a:lnTo>
                    <a:pt x="5486227" y="1468555"/>
                  </a:lnTo>
                  <a:cubicBezTo>
                    <a:pt x="5486227" y="1503215"/>
                    <a:pt x="5458129" y="1531313"/>
                    <a:pt x="5423468" y="1531313"/>
                  </a:cubicBezTo>
                  <a:lnTo>
                    <a:pt x="62759" y="1531313"/>
                  </a:lnTo>
                  <a:cubicBezTo>
                    <a:pt x="28098" y="1531313"/>
                    <a:pt x="0" y="1503215"/>
                    <a:pt x="0" y="1468555"/>
                  </a:cubicBezTo>
                  <a:lnTo>
                    <a:pt x="0" y="62759"/>
                  </a:lnTo>
                  <a:cubicBezTo>
                    <a:pt x="0" y="28098"/>
                    <a:pt x="28098" y="0"/>
                    <a:pt x="62759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486227" cy="157893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231815"/>
                  </a:solidFill>
                  <a:latin typeface="Fira Code Light Bold"/>
                </a:rPr>
                <a:t>Emotional State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0798" y="1028700"/>
            <a:ext cx="522201" cy="535541"/>
            <a:chOff x="0" y="0"/>
            <a:chExt cx="812800" cy="833564"/>
          </a:xfrm>
        </p:grpSpPr>
        <p:sp>
          <p:nvSpPr>
            <p:cNvPr id="6" name="Freeform 6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24076" y="2066319"/>
            <a:ext cx="3768880" cy="1129102"/>
            <a:chOff x="0" y="-47625"/>
            <a:chExt cx="5587143" cy="1673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4569" cy="1626202"/>
            </a:xfrm>
            <a:custGeom>
              <a:avLst/>
              <a:gdLst/>
              <a:ahLst/>
              <a:cxnLst/>
              <a:rect l="l" t="t" r="r" b="b"/>
              <a:pathLst>
                <a:path w="5514569" h="1626202">
                  <a:moveTo>
                    <a:pt x="62436" y="0"/>
                  </a:moveTo>
                  <a:lnTo>
                    <a:pt x="5452133" y="0"/>
                  </a:lnTo>
                  <a:cubicBezTo>
                    <a:pt x="5468692" y="0"/>
                    <a:pt x="5484573" y="6578"/>
                    <a:pt x="5496282" y="18287"/>
                  </a:cubicBezTo>
                  <a:cubicBezTo>
                    <a:pt x="5507991" y="29996"/>
                    <a:pt x="5514569" y="45877"/>
                    <a:pt x="5514569" y="62436"/>
                  </a:cubicBezTo>
                  <a:lnTo>
                    <a:pt x="5514569" y="1563766"/>
                  </a:lnTo>
                  <a:cubicBezTo>
                    <a:pt x="5514569" y="1580325"/>
                    <a:pt x="5507991" y="1596206"/>
                    <a:pt x="5496282" y="1607915"/>
                  </a:cubicBezTo>
                  <a:cubicBezTo>
                    <a:pt x="5484573" y="1619624"/>
                    <a:pt x="5468692" y="1626202"/>
                    <a:pt x="5452133" y="1626202"/>
                  </a:cubicBezTo>
                  <a:lnTo>
                    <a:pt x="62436" y="1626202"/>
                  </a:lnTo>
                  <a:cubicBezTo>
                    <a:pt x="45877" y="1626202"/>
                    <a:pt x="29996" y="1619624"/>
                    <a:pt x="18287" y="1607915"/>
                  </a:cubicBezTo>
                  <a:cubicBezTo>
                    <a:pt x="6578" y="1596206"/>
                    <a:pt x="0" y="1580325"/>
                    <a:pt x="0" y="1563766"/>
                  </a:cubicBezTo>
                  <a:lnTo>
                    <a:pt x="0" y="62436"/>
                  </a:lnTo>
                  <a:cubicBezTo>
                    <a:pt x="0" y="45877"/>
                    <a:pt x="6578" y="29996"/>
                    <a:pt x="18287" y="18287"/>
                  </a:cubicBezTo>
                  <a:cubicBezTo>
                    <a:pt x="29996" y="6578"/>
                    <a:pt x="45877" y="0"/>
                    <a:pt x="62436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587143" cy="16262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231815"/>
                  </a:solidFill>
                  <a:latin typeface="Fira Code Light Bold"/>
                </a:rPr>
                <a:t>1-1 interaction with the teacher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80985" y="2379162"/>
            <a:ext cx="522201" cy="535541"/>
            <a:chOff x="0" y="0"/>
            <a:chExt cx="812800" cy="833564"/>
          </a:xfrm>
        </p:grpSpPr>
        <p:sp>
          <p:nvSpPr>
            <p:cNvPr id="12" name="Freeform 12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40129" y="3458814"/>
            <a:ext cx="3719924" cy="1065093"/>
            <a:chOff x="0" y="-47625"/>
            <a:chExt cx="5514569" cy="15789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14569" cy="1531313"/>
            </a:xfrm>
            <a:custGeom>
              <a:avLst/>
              <a:gdLst/>
              <a:ahLst/>
              <a:cxnLst/>
              <a:rect l="l" t="t" r="r" b="b"/>
              <a:pathLst>
                <a:path w="5514569" h="1531313">
                  <a:moveTo>
                    <a:pt x="62436" y="0"/>
                  </a:moveTo>
                  <a:lnTo>
                    <a:pt x="5452133" y="0"/>
                  </a:lnTo>
                  <a:cubicBezTo>
                    <a:pt x="5468692" y="0"/>
                    <a:pt x="5484573" y="6578"/>
                    <a:pt x="5496282" y="18287"/>
                  </a:cubicBezTo>
                  <a:cubicBezTo>
                    <a:pt x="5507991" y="29996"/>
                    <a:pt x="5514569" y="45877"/>
                    <a:pt x="5514569" y="62436"/>
                  </a:cubicBezTo>
                  <a:lnTo>
                    <a:pt x="5514569" y="1468877"/>
                  </a:lnTo>
                  <a:cubicBezTo>
                    <a:pt x="5514569" y="1485436"/>
                    <a:pt x="5507991" y="1501317"/>
                    <a:pt x="5496282" y="1513026"/>
                  </a:cubicBezTo>
                  <a:cubicBezTo>
                    <a:pt x="5484573" y="1524735"/>
                    <a:pt x="5468692" y="1531313"/>
                    <a:pt x="5452133" y="1531313"/>
                  </a:cubicBezTo>
                  <a:lnTo>
                    <a:pt x="62436" y="1531313"/>
                  </a:lnTo>
                  <a:cubicBezTo>
                    <a:pt x="45877" y="1531313"/>
                    <a:pt x="29996" y="1524735"/>
                    <a:pt x="18287" y="1513026"/>
                  </a:cubicBezTo>
                  <a:cubicBezTo>
                    <a:pt x="6578" y="1501317"/>
                    <a:pt x="0" y="1485436"/>
                    <a:pt x="0" y="1468877"/>
                  </a:cubicBezTo>
                  <a:lnTo>
                    <a:pt x="0" y="62436"/>
                  </a:lnTo>
                  <a:cubicBezTo>
                    <a:pt x="0" y="45877"/>
                    <a:pt x="6578" y="29996"/>
                    <a:pt x="18287" y="18287"/>
                  </a:cubicBezTo>
                  <a:cubicBezTo>
                    <a:pt x="29996" y="6578"/>
                    <a:pt x="45877" y="0"/>
                    <a:pt x="62436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441993" cy="157893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219"/>
                </a:lnSpc>
              </a:pPr>
              <a:r>
                <a:rPr lang="en-US" sz="2299" dirty="0">
                  <a:solidFill>
                    <a:srgbClr val="231815"/>
                  </a:solidFill>
                  <a:latin typeface="Fira Code Light Bold"/>
                </a:rPr>
                <a:t>Class environment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3739653"/>
            <a:ext cx="522201" cy="535541"/>
            <a:chOff x="0" y="0"/>
            <a:chExt cx="812800" cy="833564"/>
          </a:xfrm>
        </p:grpSpPr>
        <p:sp>
          <p:nvSpPr>
            <p:cNvPr id="18" name="Freeform 18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48550" y="5959987"/>
            <a:ext cx="3719924" cy="1065093"/>
            <a:chOff x="0" y="-47625"/>
            <a:chExt cx="5514570" cy="15789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86227" cy="1531313"/>
            </a:xfrm>
            <a:custGeom>
              <a:avLst/>
              <a:gdLst/>
              <a:ahLst/>
              <a:cxnLst/>
              <a:rect l="l" t="t" r="r" b="b"/>
              <a:pathLst>
                <a:path w="5486227" h="1531313">
                  <a:moveTo>
                    <a:pt x="62759" y="0"/>
                  </a:moveTo>
                  <a:lnTo>
                    <a:pt x="5423468" y="0"/>
                  </a:lnTo>
                  <a:cubicBezTo>
                    <a:pt x="5458129" y="0"/>
                    <a:pt x="5486227" y="28098"/>
                    <a:pt x="5486227" y="62759"/>
                  </a:cubicBezTo>
                  <a:lnTo>
                    <a:pt x="5486227" y="1468555"/>
                  </a:lnTo>
                  <a:cubicBezTo>
                    <a:pt x="5486227" y="1503215"/>
                    <a:pt x="5458129" y="1531313"/>
                    <a:pt x="5423468" y="1531313"/>
                  </a:cubicBezTo>
                  <a:lnTo>
                    <a:pt x="62759" y="1531313"/>
                  </a:lnTo>
                  <a:cubicBezTo>
                    <a:pt x="28098" y="1531313"/>
                    <a:pt x="0" y="1503215"/>
                    <a:pt x="0" y="1468555"/>
                  </a:cubicBezTo>
                  <a:lnTo>
                    <a:pt x="0" y="62759"/>
                  </a:lnTo>
                  <a:cubicBezTo>
                    <a:pt x="0" y="28098"/>
                    <a:pt x="28098" y="0"/>
                    <a:pt x="62759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514570" cy="157893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231815"/>
                  </a:solidFill>
                  <a:latin typeface="Fira Code Light Bold"/>
                </a:rPr>
                <a:t>Beating or anything</a:t>
              </a:r>
              <a:r>
                <a:rPr lang="en-US" sz="2100" dirty="0">
                  <a:solidFill>
                    <a:srgbClr val="231815"/>
                  </a:solidFill>
                  <a:latin typeface="Fira Code Light"/>
                </a:rPr>
                <a:t>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612493" y="6240826"/>
            <a:ext cx="522201" cy="535541"/>
            <a:chOff x="0" y="0"/>
            <a:chExt cx="812800" cy="833564"/>
          </a:xfrm>
        </p:grpSpPr>
        <p:sp>
          <p:nvSpPr>
            <p:cNvPr id="24" name="Freeform 24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539376" y="4712185"/>
            <a:ext cx="3719924" cy="1070378"/>
            <a:chOff x="0" y="-38100"/>
            <a:chExt cx="5514569" cy="158677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14569" cy="1548672"/>
            </a:xfrm>
            <a:custGeom>
              <a:avLst/>
              <a:gdLst/>
              <a:ahLst/>
              <a:cxnLst/>
              <a:rect l="l" t="t" r="r" b="b"/>
              <a:pathLst>
                <a:path w="5514569" h="1548672">
                  <a:moveTo>
                    <a:pt x="62436" y="0"/>
                  </a:moveTo>
                  <a:lnTo>
                    <a:pt x="5452133" y="0"/>
                  </a:lnTo>
                  <a:cubicBezTo>
                    <a:pt x="5468692" y="0"/>
                    <a:pt x="5484573" y="6578"/>
                    <a:pt x="5496282" y="18287"/>
                  </a:cubicBezTo>
                  <a:cubicBezTo>
                    <a:pt x="5507991" y="29996"/>
                    <a:pt x="5514569" y="45877"/>
                    <a:pt x="5514569" y="62436"/>
                  </a:cubicBezTo>
                  <a:lnTo>
                    <a:pt x="5514569" y="1486236"/>
                  </a:lnTo>
                  <a:cubicBezTo>
                    <a:pt x="5514569" y="1502795"/>
                    <a:pt x="5507991" y="1518676"/>
                    <a:pt x="5496282" y="1530385"/>
                  </a:cubicBezTo>
                  <a:cubicBezTo>
                    <a:pt x="5484573" y="1542094"/>
                    <a:pt x="5468692" y="1548672"/>
                    <a:pt x="5452133" y="1548672"/>
                  </a:cubicBezTo>
                  <a:lnTo>
                    <a:pt x="62436" y="1548672"/>
                  </a:lnTo>
                  <a:cubicBezTo>
                    <a:pt x="45877" y="1548672"/>
                    <a:pt x="29996" y="1542094"/>
                    <a:pt x="18287" y="1530385"/>
                  </a:cubicBezTo>
                  <a:cubicBezTo>
                    <a:pt x="6578" y="1518676"/>
                    <a:pt x="0" y="1502795"/>
                    <a:pt x="0" y="1486236"/>
                  </a:cubicBezTo>
                  <a:lnTo>
                    <a:pt x="0" y="62436"/>
                  </a:lnTo>
                  <a:cubicBezTo>
                    <a:pt x="0" y="45877"/>
                    <a:pt x="6578" y="29996"/>
                    <a:pt x="18287" y="18287"/>
                  </a:cubicBezTo>
                  <a:cubicBezTo>
                    <a:pt x="29996" y="6578"/>
                    <a:pt x="45877" y="0"/>
                    <a:pt x="62436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514569" cy="1548671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660"/>
                </a:lnSpc>
              </a:pPr>
              <a:r>
                <a:rPr lang="en-US" sz="1900" dirty="0">
                  <a:solidFill>
                    <a:srgbClr val="231815"/>
                  </a:solidFill>
                  <a:latin typeface="Fira Code Light Bold"/>
                </a:rPr>
                <a:t>Freeness or how openly they will be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37852" y="5143500"/>
            <a:ext cx="522201" cy="535541"/>
            <a:chOff x="0" y="0"/>
            <a:chExt cx="812800" cy="833564"/>
          </a:xfrm>
        </p:grpSpPr>
        <p:sp>
          <p:nvSpPr>
            <p:cNvPr id="30" name="Freeform 30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4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815798" y="7203321"/>
            <a:ext cx="3719924" cy="1441193"/>
            <a:chOff x="0" y="-47625"/>
            <a:chExt cx="5514570" cy="213648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486227" cy="1979998"/>
            </a:xfrm>
            <a:custGeom>
              <a:avLst/>
              <a:gdLst/>
              <a:ahLst/>
              <a:cxnLst/>
              <a:rect l="l" t="t" r="r" b="b"/>
              <a:pathLst>
                <a:path w="5486227" h="1979998">
                  <a:moveTo>
                    <a:pt x="62759" y="0"/>
                  </a:moveTo>
                  <a:lnTo>
                    <a:pt x="5423468" y="0"/>
                  </a:lnTo>
                  <a:cubicBezTo>
                    <a:pt x="5458129" y="0"/>
                    <a:pt x="5486227" y="28098"/>
                    <a:pt x="5486227" y="62759"/>
                  </a:cubicBezTo>
                  <a:lnTo>
                    <a:pt x="5486227" y="1917239"/>
                  </a:lnTo>
                  <a:cubicBezTo>
                    <a:pt x="5486227" y="1951900"/>
                    <a:pt x="5458129" y="1979998"/>
                    <a:pt x="5423468" y="1979998"/>
                  </a:cubicBezTo>
                  <a:lnTo>
                    <a:pt x="62759" y="1979998"/>
                  </a:lnTo>
                  <a:cubicBezTo>
                    <a:pt x="28098" y="1979998"/>
                    <a:pt x="0" y="1951900"/>
                    <a:pt x="0" y="1917239"/>
                  </a:cubicBezTo>
                  <a:lnTo>
                    <a:pt x="0" y="62759"/>
                  </a:lnTo>
                  <a:cubicBezTo>
                    <a:pt x="0" y="28098"/>
                    <a:pt x="28098" y="0"/>
                    <a:pt x="62759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514570" cy="213648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231815"/>
                  </a:solidFill>
                  <a:latin typeface="Fira Code Light Bold"/>
                </a:rPr>
                <a:t>explaining when needed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986123" y="7446405"/>
            <a:ext cx="595830" cy="611051"/>
            <a:chOff x="0" y="0"/>
            <a:chExt cx="812800" cy="833564"/>
          </a:xfrm>
        </p:grpSpPr>
        <p:sp>
          <p:nvSpPr>
            <p:cNvPr id="36" name="Freeform 36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6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091683" y="8236289"/>
            <a:ext cx="3719924" cy="1441193"/>
            <a:chOff x="0" y="-47625"/>
            <a:chExt cx="5514570" cy="213648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486227" cy="1979998"/>
            </a:xfrm>
            <a:custGeom>
              <a:avLst/>
              <a:gdLst/>
              <a:ahLst/>
              <a:cxnLst/>
              <a:rect l="l" t="t" r="r" b="b"/>
              <a:pathLst>
                <a:path w="5486227" h="1979998">
                  <a:moveTo>
                    <a:pt x="62759" y="0"/>
                  </a:moveTo>
                  <a:lnTo>
                    <a:pt x="5423468" y="0"/>
                  </a:lnTo>
                  <a:cubicBezTo>
                    <a:pt x="5458129" y="0"/>
                    <a:pt x="5486227" y="28098"/>
                    <a:pt x="5486227" y="62759"/>
                  </a:cubicBezTo>
                  <a:lnTo>
                    <a:pt x="5486227" y="1917239"/>
                  </a:lnTo>
                  <a:cubicBezTo>
                    <a:pt x="5486227" y="1951900"/>
                    <a:pt x="5458129" y="1979998"/>
                    <a:pt x="5423468" y="1979998"/>
                  </a:cubicBezTo>
                  <a:lnTo>
                    <a:pt x="62759" y="1979998"/>
                  </a:lnTo>
                  <a:cubicBezTo>
                    <a:pt x="28098" y="1979998"/>
                    <a:pt x="0" y="1951900"/>
                    <a:pt x="0" y="1917239"/>
                  </a:cubicBezTo>
                  <a:lnTo>
                    <a:pt x="0" y="62759"/>
                  </a:lnTo>
                  <a:cubicBezTo>
                    <a:pt x="0" y="28098"/>
                    <a:pt x="28098" y="0"/>
                    <a:pt x="62759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5514570" cy="213648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231815"/>
                  </a:solidFill>
                  <a:latin typeface="Fira Code Light Bold"/>
                </a:rPr>
                <a:t>other open-ended questions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300528" y="8571080"/>
            <a:ext cx="522201" cy="535541"/>
            <a:chOff x="0" y="0"/>
            <a:chExt cx="812800" cy="833564"/>
          </a:xfrm>
        </p:grpSpPr>
        <p:sp>
          <p:nvSpPr>
            <p:cNvPr id="42" name="Freeform 42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1</a:t>
              </a:r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32284" y="321762"/>
            <a:ext cx="2947693" cy="4114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303439" y="3398514"/>
            <a:ext cx="2476361" cy="41148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6205012" y="8306515"/>
            <a:ext cx="1949930" cy="22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sz="1699" spc="-33" dirty="0">
                <a:solidFill>
                  <a:srgbClr val="231815"/>
                </a:solidFill>
                <a:latin typeface="Fira Code Light"/>
              </a:rPr>
              <a:t>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1280" y="693071"/>
            <a:ext cx="3700805" cy="1065093"/>
            <a:chOff x="0" y="-47625"/>
            <a:chExt cx="5486227" cy="1578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6227" cy="1531313"/>
            </a:xfrm>
            <a:custGeom>
              <a:avLst/>
              <a:gdLst/>
              <a:ahLst/>
              <a:cxnLst/>
              <a:rect l="l" t="t" r="r" b="b"/>
              <a:pathLst>
                <a:path w="5486227" h="1531313">
                  <a:moveTo>
                    <a:pt x="62759" y="0"/>
                  </a:moveTo>
                  <a:lnTo>
                    <a:pt x="5423468" y="0"/>
                  </a:lnTo>
                  <a:cubicBezTo>
                    <a:pt x="5458129" y="0"/>
                    <a:pt x="5486227" y="28098"/>
                    <a:pt x="5486227" y="62759"/>
                  </a:cubicBezTo>
                  <a:lnTo>
                    <a:pt x="5486227" y="1468555"/>
                  </a:lnTo>
                  <a:cubicBezTo>
                    <a:pt x="5486227" y="1503215"/>
                    <a:pt x="5458129" y="1531313"/>
                    <a:pt x="5423468" y="1531313"/>
                  </a:cubicBezTo>
                  <a:lnTo>
                    <a:pt x="62759" y="1531313"/>
                  </a:lnTo>
                  <a:cubicBezTo>
                    <a:pt x="28098" y="1531313"/>
                    <a:pt x="0" y="1503215"/>
                    <a:pt x="0" y="1468555"/>
                  </a:cubicBezTo>
                  <a:lnTo>
                    <a:pt x="0" y="62759"/>
                  </a:lnTo>
                  <a:cubicBezTo>
                    <a:pt x="0" y="28098"/>
                    <a:pt x="28098" y="0"/>
                    <a:pt x="62759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74402" cy="15313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231815"/>
                  </a:solidFill>
                  <a:latin typeface="Fira Code Light Bold"/>
                </a:rPr>
                <a:t>Emotional State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0798" y="1028700"/>
            <a:ext cx="522201" cy="535541"/>
            <a:chOff x="0" y="0"/>
            <a:chExt cx="812800" cy="833564"/>
          </a:xfrm>
        </p:grpSpPr>
        <p:sp>
          <p:nvSpPr>
            <p:cNvPr id="6" name="Freeform 6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24076" y="2066319"/>
            <a:ext cx="3719924" cy="1065093"/>
            <a:chOff x="0" y="-47625"/>
            <a:chExt cx="5514569" cy="15789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4569" cy="1531313"/>
            </a:xfrm>
            <a:custGeom>
              <a:avLst/>
              <a:gdLst/>
              <a:ahLst/>
              <a:cxnLst/>
              <a:rect l="l" t="t" r="r" b="b"/>
              <a:pathLst>
                <a:path w="5514569" h="1531313">
                  <a:moveTo>
                    <a:pt x="62436" y="0"/>
                  </a:moveTo>
                  <a:lnTo>
                    <a:pt x="5452133" y="0"/>
                  </a:lnTo>
                  <a:cubicBezTo>
                    <a:pt x="5468692" y="0"/>
                    <a:pt x="5484573" y="6578"/>
                    <a:pt x="5496282" y="18287"/>
                  </a:cubicBezTo>
                  <a:cubicBezTo>
                    <a:pt x="5507991" y="29996"/>
                    <a:pt x="5514569" y="45877"/>
                    <a:pt x="5514569" y="62436"/>
                  </a:cubicBezTo>
                  <a:lnTo>
                    <a:pt x="5514569" y="1468877"/>
                  </a:lnTo>
                  <a:cubicBezTo>
                    <a:pt x="5514569" y="1485436"/>
                    <a:pt x="5507991" y="1501317"/>
                    <a:pt x="5496282" y="1513026"/>
                  </a:cubicBezTo>
                  <a:cubicBezTo>
                    <a:pt x="5484573" y="1524735"/>
                    <a:pt x="5468692" y="1531313"/>
                    <a:pt x="5452133" y="1531313"/>
                  </a:cubicBezTo>
                  <a:lnTo>
                    <a:pt x="62436" y="1531313"/>
                  </a:lnTo>
                  <a:cubicBezTo>
                    <a:pt x="45877" y="1531313"/>
                    <a:pt x="29996" y="1524735"/>
                    <a:pt x="18287" y="1513026"/>
                  </a:cubicBezTo>
                  <a:cubicBezTo>
                    <a:pt x="6578" y="1501317"/>
                    <a:pt x="0" y="1485436"/>
                    <a:pt x="0" y="1468877"/>
                  </a:cubicBezTo>
                  <a:lnTo>
                    <a:pt x="0" y="62436"/>
                  </a:lnTo>
                  <a:cubicBezTo>
                    <a:pt x="0" y="45877"/>
                    <a:pt x="6578" y="29996"/>
                    <a:pt x="18287" y="18287"/>
                  </a:cubicBezTo>
                  <a:cubicBezTo>
                    <a:pt x="29996" y="6578"/>
                    <a:pt x="45877" y="0"/>
                    <a:pt x="62436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68869" cy="157893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231815"/>
                  </a:solidFill>
                  <a:latin typeface="Fira Code Light Bold"/>
                </a:rPr>
                <a:t>Easy or not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80985" y="2379162"/>
            <a:ext cx="522201" cy="535541"/>
            <a:chOff x="0" y="0"/>
            <a:chExt cx="812800" cy="833564"/>
          </a:xfrm>
        </p:grpSpPr>
        <p:sp>
          <p:nvSpPr>
            <p:cNvPr id="12" name="Freeform 12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40129" y="3458814"/>
            <a:ext cx="3719924" cy="1065093"/>
            <a:chOff x="0" y="-47625"/>
            <a:chExt cx="5514569" cy="15789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14569" cy="1531313"/>
            </a:xfrm>
            <a:custGeom>
              <a:avLst/>
              <a:gdLst/>
              <a:ahLst/>
              <a:cxnLst/>
              <a:rect l="l" t="t" r="r" b="b"/>
              <a:pathLst>
                <a:path w="5514569" h="1531313">
                  <a:moveTo>
                    <a:pt x="62436" y="0"/>
                  </a:moveTo>
                  <a:lnTo>
                    <a:pt x="5452133" y="0"/>
                  </a:lnTo>
                  <a:cubicBezTo>
                    <a:pt x="5468692" y="0"/>
                    <a:pt x="5484573" y="6578"/>
                    <a:pt x="5496282" y="18287"/>
                  </a:cubicBezTo>
                  <a:cubicBezTo>
                    <a:pt x="5507991" y="29996"/>
                    <a:pt x="5514569" y="45877"/>
                    <a:pt x="5514569" y="62436"/>
                  </a:cubicBezTo>
                  <a:lnTo>
                    <a:pt x="5514569" y="1468877"/>
                  </a:lnTo>
                  <a:cubicBezTo>
                    <a:pt x="5514569" y="1485436"/>
                    <a:pt x="5507991" y="1501317"/>
                    <a:pt x="5496282" y="1513026"/>
                  </a:cubicBezTo>
                  <a:cubicBezTo>
                    <a:pt x="5484573" y="1524735"/>
                    <a:pt x="5468692" y="1531313"/>
                    <a:pt x="5452133" y="1531313"/>
                  </a:cubicBezTo>
                  <a:lnTo>
                    <a:pt x="62436" y="1531313"/>
                  </a:lnTo>
                  <a:cubicBezTo>
                    <a:pt x="45877" y="1531313"/>
                    <a:pt x="29996" y="1524735"/>
                    <a:pt x="18287" y="1513026"/>
                  </a:cubicBezTo>
                  <a:cubicBezTo>
                    <a:pt x="6578" y="1501317"/>
                    <a:pt x="0" y="1485436"/>
                    <a:pt x="0" y="1468877"/>
                  </a:cubicBezTo>
                  <a:lnTo>
                    <a:pt x="0" y="62436"/>
                  </a:lnTo>
                  <a:cubicBezTo>
                    <a:pt x="0" y="45877"/>
                    <a:pt x="6578" y="29996"/>
                    <a:pt x="18287" y="18287"/>
                  </a:cubicBezTo>
                  <a:cubicBezTo>
                    <a:pt x="29996" y="6578"/>
                    <a:pt x="45877" y="0"/>
                    <a:pt x="62436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103261" cy="157893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219"/>
                </a:lnSpc>
              </a:pPr>
              <a:r>
                <a:rPr lang="en-US" sz="2299" dirty="0">
                  <a:solidFill>
                    <a:srgbClr val="231815"/>
                  </a:solidFill>
                  <a:latin typeface="Fira Code Light Bold"/>
                </a:rPr>
                <a:t>Enjoying or not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3739653"/>
            <a:ext cx="522201" cy="535541"/>
            <a:chOff x="0" y="0"/>
            <a:chExt cx="812800" cy="833564"/>
          </a:xfrm>
        </p:grpSpPr>
        <p:sp>
          <p:nvSpPr>
            <p:cNvPr id="18" name="Freeform 18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48550" y="5959987"/>
            <a:ext cx="3700805" cy="1075986"/>
            <a:chOff x="0" y="-47625"/>
            <a:chExt cx="5486227" cy="15950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86227" cy="1531313"/>
            </a:xfrm>
            <a:custGeom>
              <a:avLst/>
              <a:gdLst/>
              <a:ahLst/>
              <a:cxnLst/>
              <a:rect l="l" t="t" r="r" b="b"/>
              <a:pathLst>
                <a:path w="5486227" h="1531313">
                  <a:moveTo>
                    <a:pt x="62759" y="0"/>
                  </a:moveTo>
                  <a:lnTo>
                    <a:pt x="5423468" y="0"/>
                  </a:lnTo>
                  <a:cubicBezTo>
                    <a:pt x="5458129" y="0"/>
                    <a:pt x="5486227" y="28098"/>
                    <a:pt x="5486227" y="62759"/>
                  </a:cubicBezTo>
                  <a:lnTo>
                    <a:pt x="5486227" y="1468555"/>
                  </a:lnTo>
                  <a:cubicBezTo>
                    <a:pt x="5486227" y="1503215"/>
                    <a:pt x="5458129" y="1531313"/>
                    <a:pt x="5423468" y="1531313"/>
                  </a:cubicBezTo>
                  <a:lnTo>
                    <a:pt x="62759" y="1531313"/>
                  </a:lnTo>
                  <a:cubicBezTo>
                    <a:pt x="28098" y="1531313"/>
                    <a:pt x="0" y="1503215"/>
                    <a:pt x="0" y="1468555"/>
                  </a:cubicBezTo>
                  <a:lnTo>
                    <a:pt x="0" y="62759"/>
                  </a:lnTo>
                  <a:cubicBezTo>
                    <a:pt x="0" y="28098"/>
                    <a:pt x="28098" y="0"/>
                    <a:pt x="62759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486227" cy="15950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231815"/>
                  </a:solidFill>
                  <a:latin typeface="Fira Code Light Bold"/>
                </a:rPr>
                <a:t>Interesting</a:t>
              </a:r>
              <a:r>
                <a:rPr lang="en-US" sz="2399" dirty="0">
                  <a:solidFill>
                    <a:srgbClr val="231815"/>
                  </a:solidFill>
                  <a:latin typeface="Fira Code Light"/>
                </a:rPr>
                <a:t>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612493" y="6240826"/>
            <a:ext cx="522201" cy="535541"/>
            <a:chOff x="0" y="0"/>
            <a:chExt cx="812800" cy="833564"/>
          </a:xfrm>
        </p:grpSpPr>
        <p:sp>
          <p:nvSpPr>
            <p:cNvPr id="24" name="Freeform 24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539376" y="4705760"/>
            <a:ext cx="3719924" cy="1075986"/>
            <a:chOff x="0" y="-47625"/>
            <a:chExt cx="5514569" cy="15950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14569" cy="1531313"/>
            </a:xfrm>
            <a:custGeom>
              <a:avLst/>
              <a:gdLst/>
              <a:ahLst/>
              <a:cxnLst/>
              <a:rect l="l" t="t" r="r" b="b"/>
              <a:pathLst>
                <a:path w="5514569" h="1531313">
                  <a:moveTo>
                    <a:pt x="62436" y="0"/>
                  </a:moveTo>
                  <a:lnTo>
                    <a:pt x="5452133" y="0"/>
                  </a:lnTo>
                  <a:cubicBezTo>
                    <a:pt x="5468692" y="0"/>
                    <a:pt x="5484573" y="6578"/>
                    <a:pt x="5496282" y="18287"/>
                  </a:cubicBezTo>
                  <a:cubicBezTo>
                    <a:pt x="5507991" y="29996"/>
                    <a:pt x="5514569" y="45877"/>
                    <a:pt x="5514569" y="62436"/>
                  </a:cubicBezTo>
                  <a:lnTo>
                    <a:pt x="5514569" y="1468877"/>
                  </a:lnTo>
                  <a:cubicBezTo>
                    <a:pt x="5514569" y="1485436"/>
                    <a:pt x="5507991" y="1501317"/>
                    <a:pt x="5496282" y="1513026"/>
                  </a:cubicBezTo>
                  <a:cubicBezTo>
                    <a:pt x="5484573" y="1524735"/>
                    <a:pt x="5468692" y="1531313"/>
                    <a:pt x="5452133" y="1531313"/>
                  </a:cubicBezTo>
                  <a:lnTo>
                    <a:pt x="62436" y="1531313"/>
                  </a:lnTo>
                  <a:cubicBezTo>
                    <a:pt x="45877" y="1531313"/>
                    <a:pt x="29996" y="1524735"/>
                    <a:pt x="18287" y="1513026"/>
                  </a:cubicBezTo>
                  <a:cubicBezTo>
                    <a:pt x="6578" y="1501317"/>
                    <a:pt x="0" y="1485436"/>
                    <a:pt x="0" y="1468877"/>
                  </a:cubicBezTo>
                  <a:lnTo>
                    <a:pt x="0" y="62436"/>
                  </a:lnTo>
                  <a:cubicBezTo>
                    <a:pt x="0" y="45877"/>
                    <a:pt x="6578" y="29996"/>
                    <a:pt x="18287" y="18287"/>
                  </a:cubicBezTo>
                  <a:cubicBezTo>
                    <a:pt x="29996" y="6578"/>
                    <a:pt x="45877" y="0"/>
                    <a:pt x="62436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5514569" cy="1595086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3219"/>
                </a:lnSpc>
              </a:pPr>
              <a:r>
                <a:rPr lang="en-US" sz="2299" dirty="0">
                  <a:solidFill>
                    <a:srgbClr val="231815"/>
                  </a:solidFill>
                  <a:latin typeface="Fira Code Light Bold"/>
                </a:rPr>
                <a:t>Single or group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37852" y="5143500"/>
            <a:ext cx="522201" cy="535541"/>
            <a:chOff x="0" y="0"/>
            <a:chExt cx="812800" cy="833564"/>
          </a:xfrm>
        </p:grpSpPr>
        <p:sp>
          <p:nvSpPr>
            <p:cNvPr id="30" name="Freeform 30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4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815798" y="7203321"/>
            <a:ext cx="3700805" cy="1065093"/>
            <a:chOff x="0" y="-47625"/>
            <a:chExt cx="5486227" cy="15789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486227" cy="1531313"/>
            </a:xfrm>
            <a:custGeom>
              <a:avLst/>
              <a:gdLst/>
              <a:ahLst/>
              <a:cxnLst/>
              <a:rect l="l" t="t" r="r" b="b"/>
              <a:pathLst>
                <a:path w="5486227" h="1531313">
                  <a:moveTo>
                    <a:pt x="62759" y="0"/>
                  </a:moveTo>
                  <a:lnTo>
                    <a:pt x="5423468" y="0"/>
                  </a:lnTo>
                  <a:cubicBezTo>
                    <a:pt x="5458129" y="0"/>
                    <a:pt x="5486227" y="28098"/>
                    <a:pt x="5486227" y="62759"/>
                  </a:cubicBezTo>
                  <a:lnTo>
                    <a:pt x="5486227" y="1468555"/>
                  </a:lnTo>
                  <a:cubicBezTo>
                    <a:pt x="5486227" y="1503215"/>
                    <a:pt x="5458129" y="1531313"/>
                    <a:pt x="5423468" y="1531313"/>
                  </a:cubicBezTo>
                  <a:lnTo>
                    <a:pt x="62759" y="1531313"/>
                  </a:lnTo>
                  <a:cubicBezTo>
                    <a:pt x="28098" y="1531313"/>
                    <a:pt x="0" y="1503215"/>
                    <a:pt x="0" y="1468555"/>
                  </a:cubicBezTo>
                  <a:lnTo>
                    <a:pt x="0" y="62759"/>
                  </a:lnTo>
                  <a:cubicBezTo>
                    <a:pt x="0" y="28098"/>
                    <a:pt x="28098" y="0"/>
                    <a:pt x="62759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486227" cy="146055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231815"/>
                  </a:solidFill>
                  <a:latin typeface="Fira Code Light Bold"/>
                </a:rPr>
                <a:t>expected marks 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986123" y="7446405"/>
            <a:ext cx="595830" cy="611051"/>
            <a:chOff x="0" y="0"/>
            <a:chExt cx="812800" cy="833564"/>
          </a:xfrm>
        </p:grpSpPr>
        <p:sp>
          <p:nvSpPr>
            <p:cNvPr id="36" name="Freeform 36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6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091683" y="8236289"/>
            <a:ext cx="3700805" cy="1367759"/>
            <a:chOff x="0" y="-47625"/>
            <a:chExt cx="5486227" cy="202762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486227" cy="1979998"/>
            </a:xfrm>
            <a:custGeom>
              <a:avLst/>
              <a:gdLst/>
              <a:ahLst/>
              <a:cxnLst/>
              <a:rect l="l" t="t" r="r" b="b"/>
              <a:pathLst>
                <a:path w="5486227" h="1979998">
                  <a:moveTo>
                    <a:pt x="62759" y="0"/>
                  </a:moveTo>
                  <a:lnTo>
                    <a:pt x="5423468" y="0"/>
                  </a:lnTo>
                  <a:cubicBezTo>
                    <a:pt x="5458129" y="0"/>
                    <a:pt x="5486227" y="28098"/>
                    <a:pt x="5486227" y="62759"/>
                  </a:cubicBezTo>
                  <a:lnTo>
                    <a:pt x="5486227" y="1917239"/>
                  </a:lnTo>
                  <a:cubicBezTo>
                    <a:pt x="5486227" y="1951900"/>
                    <a:pt x="5458129" y="1979998"/>
                    <a:pt x="5423468" y="1979998"/>
                  </a:cubicBezTo>
                  <a:lnTo>
                    <a:pt x="62759" y="1979998"/>
                  </a:lnTo>
                  <a:cubicBezTo>
                    <a:pt x="28098" y="1979998"/>
                    <a:pt x="0" y="1951900"/>
                    <a:pt x="0" y="1917239"/>
                  </a:cubicBezTo>
                  <a:lnTo>
                    <a:pt x="0" y="62759"/>
                  </a:lnTo>
                  <a:cubicBezTo>
                    <a:pt x="0" y="28098"/>
                    <a:pt x="28098" y="0"/>
                    <a:pt x="62759" y="0"/>
                  </a:cubicBezTo>
                  <a:close/>
                </a:path>
              </a:pathLst>
            </a:custGeom>
            <a:solidFill>
              <a:srgbClr val="FFFFF7"/>
            </a:solidFill>
            <a:ln>
              <a:noFill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5486227" cy="19649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231815"/>
                  </a:solidFill>
                  <a:latin typeface="Fira Code Light Bold"/>
                </a:rPr>
                <a:t>other open-ended questions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300528" y="8571080"/>
            <a:ext cx="522201" cy="535541"/>
            <a:chOff x="0" y="0"/>
            <a:chExt cx="812800" cy="833564"/>
          </a:xfrm>
        </p:grpSpPr>
        <p:sp>
          <p:nvSpPr>
            <p:cNvPr id="42" name="Freeform 42"/>
            <p:cNvSpPr/>
            <p:nvPr/>
          </p:nvSpPr>
          <p:spPr>
            <a:xfrm>
              <a:off x="-8522" y="0"/>
              <a:ext cx="829845" cy="833564"/>
            </a:xfrm>
            <a:custGeom>
              <a:avLst/>
              <a:gdLst/>
              <a:ahLst/>
              <a:cxnLst/>
              <a:rect l="l" t="t" r="r" b="b"/>
              <a:pathLst>
                <a:path w="829845" h="833564">
                  <a:moveTo>
                    <a:pt x="414922" y="0"/>
                  </a:moveTo>
                  <a:cubicBezTo>
                    <a:pt x="644377" y="1026"/>
                    <a:pt x="829844" y="187325"/>
                    <a:pt x="829844" y="416782"/>
                  </a:cubicBezTo>
                  <a:cubicBezTo>
                    <a:pt x="829844" y="646239"/>
                    <a:pt x="644377" y="832538"/>
                    <a:pt x="414922" y="833564"/>
                  </a:cubicBezTo>
                  <a:cubicBezTo>
                    <a:pt x="185467" y="832538"/>
                    <a:pt x="0" y="646239"/>
                    <a:pt x="0" y="416782"/>
                  </a:cubicBezTo>
                  <a:cubicBezTo>
                    <a:pt x="0" y="187325"/>
                    <a:pt x="185467" y="1026"/>
                    <a:pt x="414922" y="0"/>
                  </a:cubicBez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231815"/>
                  </a:solidFill>
                  <a:latin typeface="Fira Code Light Bold"/>
                </a:rPr>
                <a:t>1</a:t>
              </a:r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0678" y="3693595"/>
            <a:ext cx="4476247" cy="3279869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88805" y="-61051"/>
            <a:ext cx="3284359" cy="41148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6205012" y="8306515"/>
            <a:ext cx="1949930" cy="190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sz="1699" spc="-33">
                <a:solidFill>
                  <a:srgbClr val="231815"/>
                </a:solidFill>
                <a:latin typeface="Fira Code Light"/>
              </a:rPr>
              <a:t>manifesting ~ manifesting ~ manifesting ~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28382">
            <a:off x="-2330459" y="-2530526"/>
            <a:ext cx="11062248" cy="39824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2461">
            <a:off x="-5461984" y="-3047573"/>
            <a:ext cx="14574684" cy="44348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324735">
            <a:off x="10332955" y="8977299"/>
            <a:ext cx="10981400" cy="33414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194070" y="853915"/>
            <a:ext cx="1949930" cy="22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sz="1699" spc="-33" dirty="0">
                <a:solidFill>
                  <a:srgbClr val="231815"/>
                </a:solidFill>
                <a:latin typeface="Fira Code Light"/>
              </a:rPr>
              <a:t> 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11258">
            <a:off x="8021458" y="1397365"/>
            <a:ext cx="2245083" cy="191112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854094">
            <a:off x="10982333" y="8844450"/>
            <a:ext cx="8864606" cy="189481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477841" y="3651439"/>
            <a:ext cx="13332319" cy="2984123"/>
            <a:chOff x="0" y="0"/>
            <a:chExt cx="17776425" cy="3978830"/>
          </a:xfrm>
        </p:grpSpPr>
        <p:sp>
          <p:nvSpPr>
            <p:cNvPr id="10" name="TextBox 10"/>
            <p:cNvSpPr txBox="1"/>
            <p:nvPr/>
          </p:nvSpPr>
          <p:spPr>
            <a:xfrm>
              <a:off x="1639601" y="-171450"/>
              <a:ext cx="14497223" cy="1890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99"/>
                </a:lnSpc>
              </a:pPr>
              <a:r>
                <a:rPr lang="en-US" sz="8499">
                  <a:solidFill>
                    <a:srgbClr val="231815"/>
                  </a:solidFill>
                  <a:latin typeface="Inria Serif"/>
                </a:rPr>
                <a:t>Activites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36085"/>
              <a:ext cx="17776425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31815"/>
                  </a:solidFill>
                  <a:latin typeface="Fira Code Light"/>
                </a:rPr>
                <a:t>What kind of activities are used effects the review , their should be less chance of bias cause their might be change of out come from the students when asked the same question repetadly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371403" y="5757287"/>
            <a:ext cx="5759346" cy="80691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427783" y="-830139"/>
            <a:ext cx="4628448" cy="337298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263599" y="8284149"/>
            <a:ext cx="2741440" cy="25769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97984">
            <a:off x="16177792" y="384689"/>
            <a:ext cx="1479940" cy="16817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355557">
            <a:off x="8542098" y="4849248"/>
            <a:ext cx="4815055" cy="52527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204105">
            <a:off x="17657733" y="-101674"/>
            <a:ext cx="792381" cy="86814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204105">
            <a:off x="1429167" y="3405074"/>
            <a:ext cx="792381" cy="86814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204105">
            <a:off x="5896530" y="9595370"/>
            <a:ext cx="792381" cy="8681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446</Words>
  <Application>Microsoft Office PowerPoint</Application>
  <PresentationFormat>Custom</PresentationFormat>
  <Paragraphs>99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Fira Code Light</vt:lpstr>
      <vt:lpstr>Fira Code Light Bold</vt:lpstr>
      <vt:lpstr>Inria Serif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Feedback</dc:title>
  <cp:lastModifiedBy>Aadityaa Vardhan</cp:lastModifiedBy>
  <cp:revision>2</cp:revision>
  <dcterms:created xsi:type="dcterms:W3CDTF">2006-08-16T00:00:00Z</dcterms:created>
  <dcterms:modified xsi:type="dcterms:W3CDTF">2023-04-06T05:18:35Z</dcterms:modified>
  <dc:identifier>DAFfQY6hMxQ</dc:identifier>
</cp:coreProperties>
</file>